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88" r:id="rId2"/>
    <p:sldId id="256" r:id="rId3"/>
    <p:sldId id="257" r:id="rId4"/>
    <p:sldId id="258" r:id="rId5"/>
    <p:sldId id="259" r:id="rId6"/>
    <p:sldId id="261" r:id="rId7"/>
    <p:sldId id="260" r:id="rId8"/>
    <p:sldId id="262" r:id="rId9"/>
    <p:sldId id="287" r:id="rId10"/>
    <p:sldId id="263" r:id="rId11"/>
    <p:sldId id="264" r:id="rId12"/>
    <p:sldId id="266" r:id="rId13"/>
    <p:sldId id="265" r:id="rId14"/>
    <p:sldId id="267" r:id="rId15"/>
    <p:sldId id="26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9" r:id="rId34"/>
    <p:sldId id="290" r:id="rId35"/>
    <p:sldId id="291" r:id="rId36"/>
    <p:sldId id="292" r:id="rId37"/>
    <p:sldId id="293" r:id="rId38"/>
    <p:sldId id="294" r:id="rId39"/>
    <p:sldId id="295" r:id="rId40"/>
    <p:sldId id="296" r:id="rId4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644" autoAdjust="0"/>
    <p:restoredTop sz="94723" autoAdjust="0"/>
  </p:normalViewPr>
  <p:slideViewPr>
    <p:cSldViewPr>
      <p:cViewPr varScale="1">
        <p:scale>
          <a:sx n="101" d="100"/>
          <a:sy n="101" d="100"/>
        </p:scale>
        <p:origin x="102" y="540"/>
      </p:cViewPr>
      <p:guideLst>
        <p:guide orient="horz" pos="2160"/>
        <p:guide pos="2880"/>
      </p:guideLst>
    </p:cSldViewPr>
  </p:slideViewPr>
  <p:outlineViewPr>
    <p:cViewPr>
      <p:scale>
        <a:sx n="33" d="100"/>
        <a:sy n="33" d="100"/>
      </p:scale>
      <p:origin x="0" y="3556"/>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4FEA0B-C01D-455C-B7C0-BE8BFF93DD58}"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4FEA0B-C01D-455C-B7C0-BE8BFF93DD5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4FEA0B-C01D-455C-B7C0-BE8BFF93DD58}"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8F4FEA0B-C01D-455C-B7C0-BE8BFF93DD58}"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4FEA0B-C01D-455C-B7C0-BE8BFF93DD58}"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95600BC3-166D-4BAC-856A-82048E4E310B}" type="datetimeFigureOut">
              <a:rPr lang="ru-RU" smtClean="0"/>
              <a:pPr/>
              <a:t>24.03.2016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8F4FEA0B-C01D-455C-B7C0-BE8BFF93DD58}"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95600BC3-166D-4BAC-856A-82048E4E310B}" type="datetimeFigureOut">
              <a:rPr lang="ru-RU" smtClean="0"/>
              <a:pPr/>
              <a:t>24.03.2016</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8F4FEA0B-C01D-455C-B7C0-BE8BFF93DD5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britishfood.about.com/od/drinksandspirits/a/cupoftea.htm" TargetMode="External"/><Relationship Id="rId2" Type="http://schemas.openxmlformats.org/officeDocument/2006/relationships/hyperlink" Target="http://www.streetdirectory.com/travel_guide/212876/travel_and_leisure/drinking_in_britain_british_pubs.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hyperlink" Target="http://www.slideshare.net/artemvitalevich/britain-hobbiesv13forshareing" TargetMode="External"/><Relationship Id="rId2" Type="http://schemas.openxmlformats.org/officeDocument/2006/relationships/hyperlink" Target="http://your.nationwide.co.uk/your-news/articles/Pages/britains-favourite-hobbies.aspx" TargetMode="External"/><Relationship Id="rId1" Type="http://schemas.openxmlformats.org/officeDocument/2006/relationships/slideLayout" Target="../slideLayouts/slideLayout4.xml"/><Relationship Id="rId5" Type="http://schemas.openxmlformats.org/officeDocument/2006/relationships/hyperlink" Target="http://home.bt.com/lifestyle/5-reasons-knitting-is-good-for-you-11363936725035" TargetMode="External"/><Relationship Id="rId4" Type="http://schemas.openxmlformats.org/officeDocument/2006/relationships/hyperlink" Target="https://books.google.ru/books/about/The_sports_and_pastimes_of_the_people_of.html?id=MBkLAAAAIAAJ&amp;redir_esc=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www.fancyapint.com/" TargetMode="External"/><Relationship Id="rId2" Type="http://schemas.openxmlformats.org/officeDocument/2006/relationships/hyperlink" Target="http://www.officiallondontheatre.co.uk/" TargetMode="Externa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www.myvillage.com/"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s://en.wikipedia.org/wiki/Urban_rail_in_the_United_Kingdom" TargetMode="External"/><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 Id="rId9"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image" Target="../media/image52.jpeg"/><Relationship Id="rId7" Type="http://schemas.openxmlformats.org/officeDocument/2006/relationships/image" Target="../media/image56.jpeg"/><Relationship Id="rId2" Type="http://schemas.openxmlformats.org/officeDocument/2006/relationships/image" Target="../media/image51.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67.jpeg"/></Relationships>
</file>

<file path=ppt/slides/_rels/slide39.xml.rels><?xml version="1.0" encoding="UTF-8" standalone="yes"?>
<Relationships xmlns="http://schemas.openxmlformats.org/package/2006/relationships"><Relationship Id="rId2" Type="http://schemas.openxmlformats.org/officeDocument/2006/relationships/hyperlink" Target="https://www.angloinfo.com/uk/how-to/uk-transpor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hyperlink" Target="http://letsgostudy.ru/british-habits-of-eating/" TargetMode="External"/><Relationship Id="rId2" Type="http://schemas.openxmlformats.org/officeDocument/2006/relationships/hyperlink" Target="http://www.learnenglish.de/culture/foodculture.html" TargetMode="External"/><Relationship Id="rId1" Type="http://schemas.openxmlformats.org/officeDocument/2006/relationships/slideLayout" Target="../slideLayouts/slideLayout2.xml"/><Relationship Id="rId5" Type="http://schemas.openxmlformats.org/officeDocument/2006/relationships/hyperlink" Target="http://resources.woodlands-junior.kent.sch.uk/customs/food.html" TargetMode="External"/><Relationship Id="rId4" Type="http://schemas.openxmlformats.org/officeDocument/2006/relationships/hyperlink" Target="http://www.bl.uk/learning/citizenship/foodstories/Accessible/eatinghabits/changesineatinghabit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63688" y="2773963"/>
            <a:ext cx="6512511" cy="1143000"/>
          </a:xfrm>
        </p:spPr>
        <p:txBody>
          <a:bodyPr/>
          <a:lstStyle/>
          <a:p>
            <a:r>
              <a:rPr lang="en-US" sz="4000" b="0" dirty="0" smtClean="0"/>
              <a:t>By </a:t>
            </a:r>
            <a:r>
              <a:rPr lang="en-US" sz="4000" b="0" dirty="0" err="1" smtClean="0"/>
              <a:t>Panova</a:t>
            </a:r>
            <a:r>
              <a:rPr lang="en-US" sz="4000" b="0" dirty="0" smtClean="0"/>
              <a:t> </a:t>
            </a:r>
            <a:r>
              <a:rPr lang="en-US" sz="4000" b="0" dirty="0" err="1" smtClean="0"/>
              <a:t>Lyubov</a:t>
            </a:r>
            <a:r>
              <a:rPr lang="en-US" sz="4000" b="0" dirty="0" smtClean="0"/>
              <a:t>,</a:t>
            </a:r>
            <a:br>
              <a:rPr lang="en-US" sz="4000" b="0" dirty="0" smtClean="0"/>
            </a:br>
            <a:r>
              <a:rPr lang="en-US" sz="4000" b="0" dirty="0" err="1" smtClean="0"/>
              <a:t>Platonenkova</a:t>
            </a:r>
            <a:r>
              <a:rPr lang="en-US" sz="4000" b="0" dirty="0" smtClean="0"/>
              <a:t> Olga,</a:t>
            </a:r>
            <a:br>
              <a:rPr lang="en-US" sz="4000" b="0" dirty="0" smtClean="0"/>
            </a:br>
            <a:r>
              <a:rPr lang="en-US" sz="4000" b="0" dirty="0" err="1" smtClean="0"/>
              <a:t>Trofimova</a:t>
            </a:r>
            <a:r>
              <a:rPr lang="en-US" sz="4000" b="0" dirty="0" smtClean="0"/>
              <a:t> Mary,</a:t>
            </a:r>
            <a:br>
              <a:rPr lang="en-US" sz="4000" b="0" dirty="0" smtClean="0"/>
            </a:br>
            <a:r>
              <a:rPr lang="en-US" sz="4000" b="0" dirty="0" err="1" smtClean="0"/>
              <a:t>Khvan</a:t>
            </a:r>
            <a:r>
              <a:rPr lang="en-US" sz="4000" b="0" dirty="0" smtClean="0"/>
              <a:t> Mary,</a:t>
            </a:r>
            <a:br>
              <a:rPr lang="en-US" sz="4000" b="0" dirty="0" smtClean="0"/>
            </a:br>
            <a:r>
              <a:rPr lang="en-US" sz="4000" b="0" dirty="0" err="1" smtClean="0"/>
              <a:t>Mukhidinov</a:t>
            </a:r>
            <a:r>
              <a:rPr lang="en-US" sz="4000" b="0" dirty="0" smtClean="0"/>
              <a:t> </a:t>
            </a:r>
            <a:r>
              <a:rPr lang="en-US" sz="4000" b="0" dirty="0" err="1" smtClean="0"/>
              <a:t>Donier</a:t>
            </a:r>
            <a:r>
              <a:rPr lang="en-US" sz="4000" b="0" dirty="0" smtClean="0"/>
              <a:t> </a:t>
            </a:r>
            <a:r>
              <a:rPr lang="en-US" dirty="0" smtClean="0"/>
              <a:t/>
            </a:r>
            <a:br>
              <a:rPr lang="en-US" dirty="0" smtClean="0"/>
            </a:br>
            <a:r>
              <a:rPr lang="en-US" dirty="0" smtClean="0"/>
              <a:t/>
            </a:r>
            <a:br>
              <a:rPr lang="en-US" dirty="0" smtClean="0"/>
            </a:br>
            <a:endParaRPr lang="ru-RU" dirty="0"/>
          </a:p>
        </p:txBody>
      </p:sp>
      <p:sp>
        <p:nvSpPr>
          <p:cNvPr id="4" name="Прямоугольник 3"/>
          <p:cNvSpPr/>
          <p:nvPr/>
        </p:nvSpPr>
        <p:spPr>
          <a:xfrm>
            <a:off x="640802" y="188640"/>
            <a:ext cx="8135561" cy="2585323"/>
          </a:xfrm>
          <a:prstGeom prst="rect">
            <a:avLst/>
          </a:prstGeom>
          <a:noFill/>
        </p:spPr>
        <p:txBody>
          <a:bodyPr wrap="none" lIns="91440" tIns="45720" rIns="91440" bIns="45720">
            <a:spAutoFit/>
          </a:bodyPr>
          <a:lstStyle/>
          <a:p>
            <a:pPr algn="ctr"/>
            <a:r>
              <a:rPr lang="en-US" sz="5400" b="1" dirty="0">
                <a:solidFill>
                  <a:srgbClr val="FF0000"/>
                </a:solidFill>
              </a:rPr>
              <a:t>EVERYDAY LIFE, </a:t>
            </a:r>
            <a:endParaRPr lang="en-US" sz="5400" b="1" dirty="0" smtClean="0">
              <a:solidFill>
                <a:srgbClr val="FF0000"/>
              </a:solidFill>
            </a:endParaRPr>
          </a:p>
          <a:p>
            <a:pPr algn="ctr"/>
            <a:r>
              <a:rPr lang="en-US" sz="5400" b="1" dirty="0" smtClean="0">
                <a:solidFill>
                  <a:srgbClr val="FF0000"/>
                </a:solidFill>
              </a:rPr>
              <a:t>EATING </a:t>
            </a:r>
            <a:r>
              <a:rPr lang="en-US" sz="5400" b="1" dirty="0">
                <a:solidFill>
                  <a:srgbClr val="FF0000"/>
                </a:solidFill>
              </a:rPr>
              <a:t>HABITS, </a:t>
            </a:r>
            <a:r>
              <a:rPr lang="en-US" sz="5400" b="1" dirty="0" smtClean="0">
                <a:solidFill>
                  <a:srgbClr val="FF0000"/>
                </a:solidFill>
              </a:rPr>
              <a:t>PASTIME</a:t>
            </a:r>
          </a:p>
          <a:p>
            <a:pPr algn="ctr"/>
            <a:r>
              <a:rPr lang="en-US" sz="5400" b="1" dirty="0" smtClean="0">
                <a:solidFill>
                  <a:srgbClr val="FF0000"/>
                </a:solidFill>
              </a:rPr>
              <a:t> </a:t>
            </a:r>
            <a:r>
              <a:rPr lang="en-US" sz="5400" b="1" dirty="0">
                <a:solidFill>
                  <a:srgbClr val="FF0000"/>
                </a:solidFill>
              </a:rPr>
              <a:t>AND ENTERTAINMENT</a:t>
            </a:r>
            <a:endParaRPr lang="ru-RU" sz="5400" b="1" cap="none" spc="0" dirty="0">
              <a:ln w="9525">
                <a:solidFill>
                  <a:schemeClr val="bg1"/>
                </a:solidFill>
                <a:prstDash val="solid"/>
              </a:ln>
              <a:solidFill>
                <a:srgbClr val="FF0000"/>
              </a:solidFill>
              <a:effectLst>
                <a:outerShdw blurRad="12700" dist="38100" dir="2700000" algn="tl" rotWithShape="0">
                  <a:schemeClr val="bg1">
                    <a:lumMod val="50000"/>
                  </a:schemeClr>
                </a:outerShdw>
              </a:effectLst>
            </a:endParaRPr>
          </a:p>
        </p:txBody>
      </p:sp>
    </p:spTree>
    <p:extLst>
      <p:ext uri="{BB962C8B-B14F-4D97-AF65-F5344CB8AC3E}">
        <p14:creationId xmlns:p14="http://schemas.microsoft.com/office/powerpoint/2010/main" val="1437364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160020"/>
            <a:ext cx="6512511" cy="1143000"/>
          </a:xfrm>
        </p:spPr>
        <p:txBody>
          <a:bodyPr/>
          <a:lstStyle/>
          <a:p>
            <a:r>
              <a:rPr lang="en-US" dirty="0" smtClean="0"/>
              <a:t>Traditional drinks</a:t>
            </a:r>
            <a:endParaRPr lang="ru-RU" dirty="0"/>
          </a:p>
        </p:txBody>
      </p:sp>
      <p:sp>
        <p:nvSpPr>
          <p:cNvPr id="5" name="Прямоугольник 4"/>
          <p:cNvSpPr/>
          <p:nvPr/>
        </p:nvSpPr>
        <p:spPr>
          <a:xfrm>
            <a:off x="4427984" y="1444134"/>
            <a:ext cx="864096" cy="584775"/>
          </a:xfrm>
          <a:prstGeom prst="rect">
            <a:avLst/>
          </a:prstGeom>
        </p:spPr>
        <p:txBody>
          <a:bodyPr wrap="square">
            <a:spAutoFit/>
          </a:bodyPr>
          <a:lstStyle/>
          <a:p>
            <a:r>
              <a:rPr lang="en-US" sz="3200" dirty="0">
                <a:solidFill>
                  <a:schemeClr val="accent5">
                    <a:lumMod val="75000"/>
                  </a:schemeClr>
                </a:solidFill>
              </a:rPr>
              <a:t>Tea</a:t>
            </a:r>
            <a:endParaRPr lang="ru-RU" sz="3200" dirty="0">
              <a:solidFill>
                <a:schemeClr val="accent5">
                  <a:lumMod val="75000"/>
                </a:schemeClr>
              </a:solidFill>
            </a:endParaRPr>
          </a:p>
        </p:txBody>
      </p:sp>
      <p:sp>
        <p:nvSpPr>
          <p:cNvPr id="6" name="Прямоугольник 5"/>
          <p:cNvSpPr/>
          <p:nvPr/>
        </p:nvSpPr>
        <p:spPr>
          <a:xfrm>
            <a:off x="3203848" y="1916832"/>
            <a:ext cx="4572000" cy="3477875"/>
          </a:xfrm>
          <a:prstGeom prst="rect">
            <a:avLst/>
          </a:prstGeom>
        </p:spPr>
        <p:txBody>
          <a:bodyPr>
            <a:spAutoFit/>
          </a:bodyPr>
          <a:lstStyle/>
          <a:p>
            <a:pPr algn="just"/>
            <a:r>
              <a:rPr lang="en-US" sz="2000" dirty="0"/>
              <a:t>Tea is the British and Irish national drink. </a:t>
            </a:r>
            <a:r>
              <a:rPr lang="en-US" sz="2000" dirty="0" smtClean="0"/>
              <a:t>Every </a:t>
            </a:r>
            <a:r>
              <a:rPr lang="en-US" sz="2000" dirty="0"/>
              <a:t>day </a:t>
            </a:r>
            <a:r>
              <a:rPr lang="en-US" sz="2000" dirty="0" smtClean="0"/>
              <a:t>they </a:t>
            </a:r>
            <a:r>
              <a:rPr lang="en-US" sz="2000" dirty="0"/>
              <a:t>drink 165 million cups of the stuff and each year around 144 thousand tons of tea are imported. </a:t>
            </a:r>
          </a:p>
          <a:p>
            <a:pPr algn="just"/>
            <a:r>
              <a:rPr lang="en-US" sz="2000" dirty="0"/>
              <a:t>Tea in Britain is traditionally brewed in a warmed china teapot, adding one spoonful of tea per person and one for the pot. Most Britons like their tea strong and dark, but with a lot of milk. </a:t>
            </a:r>
          </a:p>
        </p:txBody>
      </p:sp>
      <p:pic>
        <p:nvPicPr>
          <p:cNvPr id="1030" name="Picture 6" descr="Teas - Tea in Britain - Photo © istock"/>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3675" y="1954580"/>
            <a:ext cx="2373656" cy="1522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256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004048" y="196992"/>
            <a:ext cx="1249060" cy="523220"/>
          </a:xfrm>
          <a:prstGeom prst="rect">
            <a:avLst/>
          </a:prstGeom>
        </p:spPr>
        <p:txBody>
          <a:bodyPr wrap="none">
            <a:spAutoFit/>
          </a:bodyPr>
          <a:lstStyle/>
          <a:p>
            <a:r>
              <a:rPr lang="en-US" sz="2800" dirty="0">
                <a:solidFill>
                  <a:schemeClr val="accent5">
                    <a:lumMod val="75000"/>
                  </a:schemeClr>
                </a:solidFill>
              </a:rPr>
              <a:t>Coffee</a:t>
            </a:r>
            <a:endParaRPr lang="ru-RU" sz="2800" dirty="0">
              <a:solidFill>
                <a:schemeClr val="accent5">
                  <a:lumMod val="75000"/>
                </a:schemeClr>
              </a:solidFill>
            </a:endParaRPr>
          </a:p>
        </p:txBody>
      </p:sp>
      <p:sp>
        <p:nvSpPr>
          <p:cNvPr id="6" name="Rectangle 5"/>
          <p:cNvSpPr>
            <a:spLocks noChangeArrowheads="1"/>
          </p:cNvSpPr>
          <p:nvPr/>
        </p:nvSpPr>
        <p:spPr bwMode="auto">
          <a:xfrm>
            <a:off x="3203848" y="1551209"/>
            <a:ext cx="5616624" cy="480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err="1" smtClean="0">
                <a:ln>
                  <a:noFill/>
                </a:ln>
                <a:solidFill>
                  <a:schemeClr val="tx1"/>
                </a:solidFill>
                <a:effectLst/>
                <a:latin typeface="Arial" panose="020B0604020202020204" pitchFamily="34" charset="0"/>
              </a:rPr>
              <a:t>Coffee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is</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now</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as</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popular</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in</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Britain</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as</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tea</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is</a:t>
            </a:r>
            <a:r>
              <a:rPr kumimoji="0" lang="ru-RU" altLang="ru-RU" sz="1800" b="0" i="0" u="none" strike="noStrike" cap="none" normalizeH="0" baseline="0" dirty="0" smtClean="0">
                <a:ln>
                  <a:noFill/>
                </a:ln>
                <a:solidFill>
                  <a:schemeClr val="tx1"/>
                </a:solidFill>
                <a:effectLst/>
                <a:latin typeface="Arial" panose="020B0604020202020204" pitchFamily="34" charset="0"/>
              </a:rPr>
              <a:t>.</a:t>
            </a:r>
            <a:endParaRPr lang="en-US" altLang="ru-RU"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err="1" smtClean="0">
                <a:ln>
                  <a:noFill/>
                </a:ln>
                <a:solidFill>
                  <a:schemeClr val="tx1"/>
                </a:solidFill>
                <a:effectLst/>
                <a:latin typeface="Arial" panose="020B0604020202020204" pitchFamily="34" charset="0"/>
              </a:rPr>
              <a:t>People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either</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drink</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it</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with</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milk</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or</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have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it</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black</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and</a:t>
            </a:r>
            <a:r>
              <a:rPr kumimoji="0" lang="ru-RU" altLang="ru-RU" sz="1800" b="0" i="0" u="none" strike="noStrike" cap="none" normalizeH="0" baseline="0" dirty="0" smtClean="0">
                <a:ln>
                  <a:noFill/>
                </a:ln>
                <a:solidFill>
                  <a:schemeClr val="tx1"/>
                </a:solidFill>
                <a:effectLst/>
                <a:latin typeface="Arial" panose="020B0604020202020204" pitchFamily="34" charset="0"/>
              </a:rPr>
              <a:t> </a:t>
            </a:r>
            <a:endParaRPr kumimoji="0" lang="en-US" altLang="ru-RU"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800" b="0" i="0" u="none" strike="noStrike" cap="none" normalizeH="0" baseline="0" dirty="0" err="1" smtClean="0">
                <a:ln>
                  <a:noFill/>
                </a:ln>
                <a:solidFill>
                  <a:schemeClr val="tx1"/>
                </a:solidFill>
                <a:effectLst/>
                <a:latin typeface="Arial" panose="020B0604020202020204" pitchFamily="34" charset="0"/>
              </a:rPr>
              <a:t>either</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en-US" altLang="ru-RU" sz="1800" b="0" i="0" u="none" strike="noStrike" cap="none" normalizeH="0" baseline="0" dirty="0" smtClean="0">
                <a:ln>
                  <a:noFill/>
                </a:ln>
                <a:solidFill>
                  <a:schemeClr val="tx1"/>
                </a:solidFill>
                <a:effectLst/>
                <a:latin typeface="Arial" panose="020B0604020202020204" pitchFamily="34" charset="0"/>
              </a:rPr>
              <a:t>h</a:t>
            </a:r>
            <a:r>
              <a:rPr kumimoji="0" lang="ru-RU" altLang="ru-RU" sz="1800" b="0" i="0" u="none" strike="noStrike" cap="none" normalizeH="0" baseline="0" dirty="0" err="1" smtClean="0">
                <a:ln>
                  <a:noFill/>
                </a:ln>
                <a:solidFill>
                  <a:schemeClr val="tx1"/>
                </a:solidFill>
                <a:effectLst/>
                <a:latin typeface="Arial" panose="020B0604020202020204" pitchFamily="34" charset="0"/>
              </a:rPr>
              <a:t>ave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freshly</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made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coffee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or</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instant</a:t>
            </a:r>
            <a:r>
              <a:rPr kumimoji="0" lang="ru-RU" altLang="ru-RU" sz="1800" b="0" i="0" u="none" strike="noStrike" cap="none" normalizeH="0" baseline="0" dirty="0" smtClean="0">
                <a:ln>
                  <a:noFill/>
                </a:ln>
                <a:solidFill>
                  <a:schemeClr val="tx1"/>
                </a:solidFill>
                <a:effectLst/>
                <a:latin typeface="Arial" panose="020B0604020202020204" pitchFamily="34" charset="0"/>
              </a:rPr>
              <a:t> </a:t>
            </a:r>
            <a:r>
              <a:rPr kumimoji="0" lang="ru-RU" altLang="ru-RU" sz="1800" b="0" i="0" u="none" strike="noStrike" cap="none" normalizeH="0" baseline="0" dirty="0" err="1" smtClean="0">
                <a:ln>
                  <a:noFill/>
                </a:ln>
                <a:solidFill>
                  <a:schemeClr val="tx1"/>
                </a:solidFill>
                <a:effectLst/>
                <a:latin typeface="Arial" panose="020B0604020202020204" pitchFamily="34" charset="0"/>
              </a:rPr>
              <a:t>coffee</a:t>
            </a:r>
            <a:r>
              <a:rPr kumimoji="0" lang="ru-RU" altLang="ru-RU" sz="1800" b="0" i="0" u="none" strike="noStrike" cap="none" normalizeH="0" baseline="0" dirty="0" smtClean="0">
                <a:ln>
                  <a:noFill/>
                </a:ln>
                <a:solidFill>
                  <a:schemeClr val="tx1"/>
                </a:solidFill>
                <a:effectLst/>
                <a:latin typeface="Arial" panose="020B0604020202020204" pitchFamily="34" charset="0"/>
              </a:rPr>
              <a:t>. </a:t>
            </a:r>
            <a:endParaRPr kumimoji="0" lang="en-US" altLang="ru-RU" sz="1800" b="0" i="0" u="none" strike="noStrike" cap="none" normalizeH="0" baseline="0" dirty="0" smtClean="0">
              <a:ln>
                <a:noFill/>
              </a:ln>
              <a:solidFill>
                <a:schemeClr val="tx1"/>
              </a:solidFill>
              <a:effectLst/>
              <a:latin typeface="Arial" panose="020B0604020202020204" pitchFamily="34" charset="0"/>
            </a:endParaRPr>
          </a:p>
          <a:p>
            <a:pPr eaLnBrk="0" fontAlgn="base" hangingPunct="0">
              <a:spcBef>
                <a:spcPct val="0"/>
              </a:spcBef>
              <a:spcAft>
                <a:spcPct val="0"/>
              </a:spcAft>
            </a:pPr>
            <a:r>
              <a:rPr lang="en-US" dirty="0"/>
              <a:t>One of the most popular coffee drinks made with steamed milk foam is the </a:t>
            </a:r>
            <a:r>
              <a:rPr lang="en-US" dirty="0" smtClean="0"/>
              <a:t>cappuccino. Another </a:t>
            </a:r>
            <a:r>
              <a:rPr lang="en-US" dirty="0"/>
              <a:t>Italian coffee drink, café latte, is also made with steamed milk foam; however café lattes contain much more milk foam than cappuccinos. </a:t>
            </a:r>
            <a:r>
              <a:rPr lang="en-US" dirty="0" smtClean="0"/>
              <a:t>Both </a:t>
            </a:r>
            <a:r>
              <a:rPr lang="en-US" dirty="0"/>
              <a:t>cappuccinos and lattes include espresso, an extremely concentrated type of coffee which contains roughly two to three times the caffeine of a regular cup of coffee. Espresso is also one of two ingredients in another type of coffee drink, café macchiato, which is additionally composed of a teaspoon of steamed milk foam.</a:t>
            </a:r>
            <a:br>
              <a:rPr lang="en-US" dirty="0"/>
            </a:br>
            <a:r>
              <a:rPr lang="en-US" dirty="0"/>
              <a:t/>
            </a:r>
            <a:br>
              <a:rPr lang="en-US" dirty="0"/>
            </a:b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pic>
        <p:nvPicPr>
          <p:cNvPr id="2054" name="Picture 6" descr="Pint of bit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9875" y="-685800"/>
            <a:ext cx="10096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www.qlocal.co.uk/pictures/rov/coffee-dawson0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1794952"/>
            <a:ext cx="2328193" cy="1455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8380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292080" y="908720"/>
            <a:ext cx="918841" cy="523220"/>
          </a:xfrm>
          <a:prstGeom prst="rect">
            <a:avLst/>
          </a:prstGeom>
        </p:spPr>
        <p:txBody>
          <a:bodyPr wrap="none">
            <a:spAutoFit/>
          </a:bodyPr>
          <a:lstStyle/>
          <a:p>
            <a:r>
              <a:rPr lang="en-US" sz="2800" dirty="0" smtClean="0">
                <a:solidFill>
                  <a:schemeClr val="accent5">
                    <a:lumMod val="75000"/>
                  </a:schemeClr>
                </a:solidFill>
              </a:rPr>
              <a:t>Beer</a:t>
            </a:r>
            <a:endParaRPr lang="ru-RU" sz="2800" dirty="0">
              <a:solidFill>
                <a:schemeClr val="accent5">
                  <a:lumMod val="75000"/>
                </a:schemeClr>
              </a:solidFill>
            </a:endParaRPr>
          </a:p>
        </p:txBody>
      </p:sp>
      <p:pic>
        <p:nvPicPr>
          <p:cNvPr id="6" name="Picture 2" descr="Pint of bitt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772816"/>
            <a:ext cx="1009650" cy="1428750"/>
          </a:xfrm>
          <a:prstGeom prst="rect">
            <a:avLst/>
          </a:prstGeom>
          <a:noFill/>
          <a:extLst>
            <a:ext uri="{909E8E84-426E-40DD-AFC4-6F175D3DCCD1}">
              <a14:hiddenFill xmlns:a14="http://schemas.microsoft.com/office/drawing/2010/main">
                <a:solidFill>
                  <a:srgbClr val="FFFFFF"/>
                </a:solidFill>
              </a14:hiddenFill>
            </a:ext>
          </a:extLst>
        </p:spPr>
      </p:pic>
      <p:sp>
        <p:nvSpPr>
          <p:cNvPr id="7" name="Прямоугольник 6"/>
          <p:cNvSpPr/>
          <p:nvPr/>
        </p:nvSpPr>
        <p:spPr>
          <a:xfrm>
            <a:off x="3006080" y="1772816"/>
            <a:ext cx="4572000" cy="3785652"/>
          </a:xfrm>
          <a:prstGeom prst="rect">
            <a:avLst/>
          </a:prstGeom>
        </p:spPr>
        <p:txBody>
          <a:bodyPr>
            <a:spAutoFit/>
          </a:bodyPr>
          <a:lstStyle/>
          <a:p>
            <a:pPr algn="just"/>
            <a:r>
              <a:rPr lang="en-US" sz="2000" dirty="0"/>
              <a:t>There are hundreds of beer sorts in this country, and every bar offers dozens of them, so make some specific choice. Those who know nothing about British beer yet should learn that in Britain there are: stout and porter (dark beer), ales and bitters (pale ale). There are also lagers. Information on what king of beer you prefer is essential! Beer is served in such units of volume as pints (568.26 ml) or half-pints.</a:t>
            </a:r>
            <a:endParaRPr lang="ru-RU" sz="2000" dirty="0"/>
          </a:p>
        </p:txBody>
      </p:sp>
    </p:spTree>
    <p:extLst>
      <p:ext uri="{BB962C8B-B14F-4D97-AF65-F5344CB8AC3E}">
        <p14:creationId xmlns:p14="http://schemas.microsoft.com/office/powerpoint/2010/main" val="2323608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995936" y="2420888"/>
            <a:ext cx="4572000" cy="2246769"/>
          </a:xfrm>
          <a:prstGeom prst="rect">
            <a:avLst/>
          </a:prstGeom>
        </p:spPr>
        <p:txBody>
          <a:bodyPr>
            <a:spAutoFit/>
          </a:bodyPr>
          <a:lstStyle/>
          <a:p>
            <a:pPr algn="just"/>
            <a:r>
              <a:rPr lang="en-US" sz="2000" dirty="0"/>
              <a:t>Britain's wine industry is growing from strength to strength and </a:t>
            </a:r>
            <a:r>
              <a:rPr lang="en-US" sz="2000" dirty="0" smtClean="0"/>
              <a:t>now has </a:t>
            </a:r>
            <a:r>
              <a:rPr lang="en-US" sz="2000" dirty="0"/>
              <a:t>over 300 wine producers. A growing number of British vineyards are now producing sparkling white wine as well as full bodied red wine. There are over 100 vineyard in Kent</a:t>
            </a:r>
            <a:endParaRPr lang="ru-RU" sz="2000" dirty="0"/>
          </a:p>
        </p:txBody>
      </p:sp>
      <p:sp>
        <p:nvSpPr>
          <p:cNvPr id="5" name="Прямоугольник 4"/>
          <p:cNvSpPr/>
          <p:nvPr/>
        </p:nvSpPr>
        <p:spPr>
          <a:xfrm>
            <a:off x="5436096" y="1340768"/>
            <a:ext cx="979627" cy="523220"/>
          </a:xfrm>
          <a:prstGeom prst="rect">
            <a:avLst/>
          </a:prstGeom>
        </p:spPr>
        <p:txBody>
          <a:bodyPr wrap="none">
            <a:spAutoFit/>
          </a:bodyPr>
          <a:lstStyle/>
          <a:p>
            <a:r>
              <a:rPr lang="en-US" sz="2800" dirty="0">
                <a:solidFill>
                  <a:schemeClr val="accent5">
                    <a:lumMod val="75000"/>
                  </a:schemeClr>
                </a:solidFill>
              </a:rPr>
              <a:t>Wine</a:t>
            </a:r>
            <a:endParaRPr lang="ru-RU" sz="2800" dirty="0">
              <a:solidFill>
                <a:schemeClr val="accent5">
                  <a:lumMod val="75000"/>
                </a:schemeClr>
              </a:solidFill>
            </a:endParaRPr>
          </a:p>
        </p:txBody>
      </p:sp>
      <p:pic>
        <p:nvPicPr>
          <p:cNvPr id="5122" name="Picture 2" descr="http://www.fr.all.biz/img/fr/catalog/middle/2836.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874786"/>
            <a:ext cx="2286000" cy="2286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1908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51720" y="692696"/>
            <a:ext cx="6008455" cy="1070992"/>
          </a:xfrm>
        </p:spPr>
        <p:txBody>
          <a:bodyPr/>
          <a:lstStyle/>
          <a:p>
            <a:pPr algn="l"/>
            <a:r>
              <a:rPr lang="en-US" dirty="0" smtClean="0"/>
              <a:t>References</a:t>
            </a:r>
            <a:endParaRPr lang="ru-RU" dirty="0"/>
          </a:p>
        </p:txBody>
      </p:sp>
      <p:sp>
        <p:nvSpPr>
          <p:cNvPr id="4" name="TextBox 3"/>
          <p:cNvSpPr txBox="1"/>
          <p:nvPr/>
        </p:nvSpPr>
        <p:spPr>
          <a:xfrm>
            <a:off x="2051720" y="1988840"/>
            <a:ext cx="5688632" cy="2862322"/>
          </a:xfrm>
          <a:prstGeom prst="rect">
            <a:avLst/>
          </a:prstGeom>
          <a:noFill/>
        </p:spPr>
        <p:txBody>
          <a:bodyPr wrap="square" rtlCol="0">
            <a:spAutoFit/>
          </a:bodyPr>
          <a:lstStyle/>
          <a:p>
            <a:pPr algn="just"/>
            <a:r>
              <a:rPr lang="en-US" sz="2000" dirty="0" smtClean="0">
                <a:hlinkClick r:id="rId2"/>
              </a:rPr>
              <a:t>1.http</a:t>
            </a:r>
            <a:r>
              <a:rPr lang="en-US" sz="2000" dirty="0">
                <a:hlinkClick r:id="rId2"/>
              </a:rPr>
              <a:t>://www.streetdirectory.com/travel_guide/212876/travel_and_leisure/drinking_in_britain_british_pubs.html</a:t>
            </a:r>
            <a:endParaRPr lang="en-US" sz="2000" dirty="0"/>
          </a:p>
          <a:p>
            <a:pPr algn="just"/>
            <a:endParaRPr lang="en-US" sz="2000" dirty="0"/>
          </a:p>
          <a:p>
            <a:pPr algn="just"/>
            <a:r>
              <a:rPr lang="en-US" sz="2000" dirty="0" smtClean="0">
                <a:hlinkClick r:id="rId3"/>
              </a:rPr>
              <a:t>2.http</a:t>
            </a:r>
            <a:r>
              <a:rPr lang="en-US" sz="2000" dirty="0">
                <a:hlinkClick r:id="rId3"/>
              </a:rPr>
              <a:t>://</a:t>
            </a:r>
            <a:r>
              <a:rPr lang="en-US" sz="2000" dirty="0" smtClean="0">
                <a:hlinkClick r:id="rId3"/>
              </a:rPr>
              <a:t>britishfood.about.com/od/</a:t>
            </a:r>
            <a:r>
              <a:rPr lang="en-US" sz="2000" dirty="0" err="1" smtClean="0">
                <a:hlinkClick r:id="rId3"/>
              </a:rPr>
              <a:t>drinksandspirits</a:t>
            </a:r>
            <a:r>
              <a:rPr lang="en-US" sz="2000" dirty="0" smtClean="0">
                <a:hlinkClick r:id="rId3"/>
              </a:rPr>
              <a:t>/a/cupoftea.htm</a:t>
            </a:r>
            <a:endParaRPr lang="en-US" sz="2000" dirty="0" smtClean="0"/>
          </a:p>
          <a:p>
            <a:pPr algn="just"/>
            <a:r>
              <a:rPr lang="en-US" sz="2000" dirty="0"/>
              <a:t>3.http</a:t>
            </a:r>
            <a:r>
              <a:rPr lang="en-US" sz="2000" dirty="0"/>
              <a:t>://lewebpedagogique.com/englishnut1/2009/12/31/tea-and-coffee-in-britain-and-the-usa/</a:t>
            </a:r>
          </a:p>
        </p:txBody>
      </p:sp>
    </p:spTree>
    <p:extLst>
      <p:ext uri="{BB962C8B-B14F-4D97-AF65-F5344CB8AC3E}">
        <p14:creationId xmlns:p14="http://schemas.microsoft.com/office/powerpoint/2010/main" val="2422853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85852" y="4357694"/>
            <a:ext cx="6512511" cy="1143000"/>
          </a:xfrm>
        </p:spPr>
        <p:txBody>
          <a:bodyPr/>
          <a:lstStyle/>
          <a:p>
            <a:pPr algn="ctr"/>
            <a:r>
              <a:rPr lang="en-US" b="0" dirty="0" smtClean="0"/>
              <a:t>Pastime (Hobbies)</a:t>
            </a:r>
            <a:endParaRPr lang="ru-RU" dirty="0"/>
          </a:p>
        </p:txBody>
      </p:sp>
      <p:pic>
        <p:nvPicPr>
          <p:cNvPr id="4" name="Содержимое 3" descr="hobbies_istock_21143931_crop.gif"/>
          <p:cNvPicPr>
            <a:picLocks noGrp="1" noChangeAspect="1"/>
          </p:cNvPicPr>
          <p:nvPr>
            <p:ph sz="quarter" idx="13"/>
          </p:nvPr>
        </p:nvPicPr>
        <p:blipFill>
          <a:blip r:embed="rId2" cstate="print"/>
          <a:stretch>
            <a:fillRect/>
          </a:stretch>
        </p:blipFill>
        <p:spPr>
          <a:xfrm>
            <a:off x="1714480" y="785794"/>
            <a:ext cx="5715040" cy="3643338"/>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9Faq6Lqs6WM.jpg"/>
          <p:cNvPicPr>
            <a:picLocks noGrp="1" noChangeAspect="1"/>
          </p:cNvPicPr>
          <p:nvPr>
            <p:ph sz="quarter" idx="14"/>
          </p:nvPr>
        </p:nvPicPr>
        <p:blipFill>
          <a:blip r:embed="rId2" cstate="print"/>
          <a:stretch>
            <a:fillRect/>
          </a:stretch>
        </p:blipFill>
        <p:spPr>
          <a:xfrm>
            <a:off x="214282" y="1142984"/>
            <a:ext cx="4643470" cy="4150534"/>
          </a:xfrm>
        </p:spPr>
      </p:pic>
      <p:sp>
        <p:nvSpPr>
          <p:cNvPr id="5" name="Заголовок 1"/>
          <p:cNvSpPr>
            <a:spLocks noGrp="1"/>
          </p:cNvSpPr>
          <p:nvPr>
            <p:ph sz="quarter" idx="13"/>
          </p:nvPr>
        </p:nvSpPr>
        <p:spPr>
          <a:xfrm>
            <a:off x="4857752" y="928670"/>
            <a:ext cx="3643338" cy="5143536"/>
          </a:xfrm>
        </p:spPr>
        <p:txBody>
          <a:bodyPr>
            <a:normAutofit/>
          </a:bodyPr>
          <a:lstStyle/>
          <a:p>
            <a:pPr marL="0" algn="just">
              <a:buNone/>
            </a:pPr>
            <a:r>
              <a:rPr lang="en-US" dirty="0" smtClean="0"/>
              <a:t>  </a:t>
            </a:r>
            <a:r>
              <a:rPr lang="en-US" sz="2000" dirty="0">
                <a:solidFill>
                  <a:schemeClr val="tx1"/>
                </a:solidFill>
              </a:rPr>
              <a:t>Britain’s most popular pastimes are playing a vital role in the whole mental wellbeing. Here are some nation’s </a:t>
            </a:r>
            <a:r>
              <a:rPr lang="en-US" sz="2000" dirty="0" err="1">
                <a:solidFill>
                  <a:schemeClr val="tx1"/>
                </a:solidFill>
              </a:rPr>
              <a:t>favourite</a:t>
            </a:r>
            <a:r>
              <a:rPr lang="en-US" sz="2000" dirty="0">
                <a:solidFill>
                  <a:schemeClr val="tx1"/>
                </a:solidFill>
              </a:rPr>
              <a:t> hobbies:</a:t>
            </a:r>
          </a:p>
          <a:p>
            <a:pPr marL="0" algn="just">
              <a:buFont typeface="Arial" pitchFamily="34" charset="0"/>
              <a:buChar char="•"/>
            </a:pPr>
            <a:r>
              <a:rPr lang="en-US" sz="2000" dirty="0">
                <a:solidFill>
                  <a:schemeClr val="tx1"/>
                </a:solidFill>
              </a:rPr>
              <a:t>Gardening</a:t>
            </a:r>
          </a:p>
          <a:p>
            <a:pPr marL="0" algn="just">
              <a:buFont typeface="Arial" pitchFamily="34" charset="0"/>
              <a:buChar char="•"/>
            </a:pPr>
            <a:r>
              <a:rPr lang="en-US" sz="2000" dirty="0">
                <a:solidFill>
                  <a:schemeClr val="tx1"/>
                </a:solidFill>
              </a:rPr>
              <a:t>Walking</a:t>
            </a:r>
          </a:p>
          <a:p>
            <a:pPr marL="0" algn="just">
              <a:buFont typeface="Arial" pitchFamily="34" charset="0"/>
              <a:buChar char="•"/>
            </a:pPr>
            <a:r>
              <a:rPr lang="en-US" sz="2000" dirty="0">
                <a:solidFill>
                  <a:schemeClr val="tx1"/>
                </a:solidFill>
              </a:rPr>
              <a:t>Collecting different things (both buying and selling old things)</a:t>
            </a:r>
          </a:p>
          <a:p>
            <a:pPr marL="0" algn="just">
              <a:buFont typeface="Arial" pitchFamily="34" charset="0"/>
              <a:buChar char="•"/>
            </a:pPr>
            <a:r>
              <a:rPr lang="en-US" sz="2000" dirty="0">
                <a:solidFill>
                  <a:schemeClr val="tx1"/>
                </a:solidFill>
              </a:rPr>
              <a:t>Listening to music</a:t>
            </a:r>
          </a:p>
          <a:p>
            <a:pPr marL="0" algn="just">
              <a:buFont typeface="Arial" pitchFamily="34" charset="0"/>
              <a:buChar char="•"/>
            </a:pPr>
            <a:r>
              <a:rPr lang="en-US" sz="2000" dirty="0">
                <a:solidFill>
                  <a:schemeClr val="tx1"/>
                </a:solidFill>
              </a:rPr>
              <a:t>Knitting</a:t>
            </a:r>
          </a:p>
          <a:p>
            <a:pPr>
              <a:buFont typeface="Arial" pitchFamily="34" charset="0"/>
              <a:buChar char="•"/>
            </a:pPr>
            <a:endParaRPr lang="en-US" dirty="0" smtClean="0"/>
          </a:p>
          <a:p>
            <a:pPr>
              <a:buFont typeface="Arial" pitchFamily="34" charset="0"/>
              <a:buChar char="•"/>
            </a:pP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2910" y="428604"/>
            <a:ext cx="6512511" cy="1143000"/>
          </a:xfrm>
        </p:spPr>
        <p:txBody>
          <a:bodyPr/>
          <a:lstStyle/>
          <a:p>
            <a:pPr algn="ctr"/>
            <a:r>
              <a:rPr lang="en-US" dirty="0" smtClean="0"/>
              <a:t>Gardening</a:t>
            </a:r>
            <a:endParaRPr lang="ru-RU" dirty="0"/>
          </a:p>
        </p:txBody>
      </p:sp>
      <p:sp>
        <p:nvSpPr>
          <p:cNvPr id="3" name="Содержимое 2"/>
          <p:cNvSpPr>
            <a:spLocks noGrp="1"/>
          </p:cNvSpPr>
          <p:nvPr>
            <p:ph sz="quarter" idx="13"/>
          </p:nvPr>
        </p:nvSpPr>
        <p:spPr>
          <a:xfrm>
            <a:off x="26715" y="1268760"/>
            <a:ext cx="3989646" cy="4714908"/>
          </a:xfrm>
        </p:spPr>
        <p:txBody>
          <a:bodyPr>
            <a:normAutofit fontScale="92500"/>
          </a:bodyPr>
          <a:lstStyle/>
          <a:p>
            <a:pPr algn="just">
              <a:buNone/>
            </a:pPr>
            <a:r>
              <a:rPr lang="en-US" dirty="0" smtClean="0"/>
              <a:t>  The British are known as a nation of gardeners. Most people have a garden on their property. Gardening has been a popular pastime since Roman times. Many people in Britain are proud of their houses and gardens. The British don’t usually grow vegetables, they do the gardening for pleasure and beauty. The British a very proud of their gardens and often organize different competitions for the best garden.</a:t>
            </a:r>
            <a:endParaRPr lang="ru-RU" dirty="0"/>
          </a:p>
        </p:txBody>
      </p:sp>
      <p:pic>
        <p:nvPicPr>
          <p:cNvPr id="5" name="Содержимое 4" descr="article-1260213-08D6F608000005DC-913_634x441.jpg"/>
          <p:cNvPicPr>
            <a:picLocks noGrp="1" noChangeAspect="1"/>
          </p:cNvPicPr>
          <p:nvPr>
            <p:ph sz="quarter" idx="14"/>
          </p:nvPr>
        </p:nvPicPr>
        <p:blipFill>
          <a:blip r:embed="rId2" cstate="print"/>
          <a:stretch>
            <a:fillRect/>
          </a:stretch>
        </p:blipFill>
        <p:spPr>
          <a:xfrm>
            <a:off x="4214810" y="1714488"/>
            <a:ext cx="4572032" cy="3143272"/>
          </a:xfr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4414" y="714356"/>
            <a:ext cx="6512511" cy="1143000"/>
          </a:xfrm>
        </p:spPr>
        <p:txBody>
          <a:bodyPr/>
          <a:lstStyle/>
          <a:p>
            <a:pPr algn="ctr"/>
            <a:r>
              <a:rPr lang="en-US" dirty="0" smtClean="0"/>
              <a:t>Walking</a:t>
            </a:r>
            <a:endParaRPr lang="ru-RU" dirty="0"/>
          </a:p>
        </p:txBody>
      </p:sp>
      <p:pic>
        <p:nvPicPr>
          <p:cNvPr id="5" name="Содержимое 4" descr="Wales-natural-beauty.jpg"/>
          <p:cNvPicPr>
            <a:picLocks noGrp="1" noChangeAspect="1"/>
          </p:cNvPicPr>
          <p:nvPr>
            <p:ph sz="quarter" idx="13"/>
          </p:nvPr>
        </p:nvPicPr>
        <p:blipFill>
          <a:blip r:embed="rId2" cstate="print"/>
          <a:stretch>
            <a:fillRect/>
          </a:stretch>
        </p:blipFill>
        <p:spPr>
          <a:xfrm>
            <a:off x="428596" y="1928802"/>
            <a:ext cx="4572032" cy="3000396"/>
          </a:xfrm>
        </p:spPr>
      </p:pic>
      <p:sp>
        <p:nvSpPr>
          <p:cNvPr id="4" name="Содержимое 3"/>
          <p:cNvSpPr>
            <a:spLocks noGrp="1"/>
          </p:cNvSpPr>
          <p:nvPr>
            <p:ph sz="quarter" idx="14"/>
          </p:nvPr>
        </p:nvSpPr>
        <p:spPr>
          <a:xfrm>
            <a:off x="5143504" y="2000240"/>
            <a:ext cx="3346704" cy="3857652"/>
          </a:xfrm>
        </p:spPr>
        <p:txBody>
          <a:bodyPr/>
          <a:lstStyle/>
          <a:p>
            <a:pPr algn="just">
              <a:buNone/>
            </a:pPr>
            <a:r>
              <a:rPr lang="en-US" dirty="0" smtClean="0"/>
              <a:t>  Walking is also very popular! British island looks small, but it has thousands of miles of </a:t>
            </a:r>
            <a:r>
              <a:rPr lang="en-US" sz="2000" dirty="0"/>
              <a:t>quiet country lanes and forest tracks, which are ideal for walking.</a:t>
            </a:r>
            <a:endParaRPr lang="ru-RU"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5984" y="428604"/>
            <a:ext cx="4643470" cy="1143000"/>
          </a:xfrm>
        </p:spPr>
        <p:txBody>
          <a:bodyPr/>
          <a:lstStyle/>
          <a:p>
            <a:pPr algn="ctr"/>
            <a:r>
              <a:rPr lang="en-US" dirty="0" smtClean="0"/>
              <a:t>Collecting  </a:t>
            </a:r>
            <a:endParaRPr lang="ru-RU" dirty="0"/>
          </a:p>
        </p:txBody>
      </p:sp>
      <p:sp>
        <p:nvSpPr>
          <p:cNvPr id="3" name="Содержимое 2"/>
          <p:cNvSpPr>
            <a:spLocks noGrp="1"/>
          </p:cNvSpPr>
          <p:nvPr>
            <p:ph sz="quarter" idx="13"/>
          </p:nvPr>
        </p:nvSpPr>
        <p:spPr>
          <a:xfrm>
            <a:off x="928662" y="1428736"/>
            <a:ext cx="3561041" cy="4643470"/>
          </a:xfrm>
        </p:spPr>
        <p:txBody>
          <a:bodyPr>
            <a:normAutofit/>
          </a:bodyPr>
          <a:lstStyle/>
          <a:p>
            <a:pPr>
              <a:buNone/>
            </a:pPr>
            <a:r>
              <a:rPr lang="en-US" dirty="0" smtClean="0"/>
              <a:t>  Great Britain is a haven for collectors, whether your fancy runs to antiques, dolls, toys, teddy bears, or other forms of memorabilia or nostalgia. The most popular items are records, postcards, stamps, coins and stickers. Coins can tell you a lot about other countries.</a:t>
            </a:r>
          </a:p>
          <a:p>
            <a:pPr>
              <a:buNone/>
            </a:pPr>
            <a:endParaRPr lang="ru-RU" dirty="0"/>
          </a:p>
        </p:txBody>
      </p:sp>
      <p:pic>
        <p:nvPicPr>
          <p:cNvPr id="5" name="Содержимое 4" descr="depositphotos_9410650-A-rare-collection-of-old-things.jpg"/>
          <p:cNvPicPr>
            <a:picLocks noGrp="1" noChangeAspect="1"/>
          </p:cNvPicPr>
          <p:nvPr>
            <p:ph sz="quarter" idx="14"/>
          </p:nvPr>
        </p:nvPicPr>
        <p:blipFill>
          <a:blip r:embed="rId2" cstate="print"/>
          <a:stretch>
            <a:fillRect/>
          </a:stretch>
        </p:blipFill>
        <p:spPr>
          <a:xfrm>
            <a:off x="4572000" y="1571612"/>
            <a:ext cx="4071967" cy="4268876"/>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04624" y="620688"/>
            <a:ext cx="7175351" cy="1793167"/>
          </a:xfrm>
        </p:spPr>
        <p:txBody>
          <a:bodyPr/>
          <a:lstStyle/>
          <a:p>
            <a:r>
              <a:rPr lang="en-US" dirty="0" smtClean="0"/>
              <a:t>British Eating Habits</a:t>
            </a:r>
            <a:endParaRPr lang="ru-RU" dirty="0"/>
          </a:p>
        </p:txBody>
      </p:sp>
    </p:spTree>
    <p:extLst>
      <p:ext uri="{BB962C8B-B14F-4D97-AF65-F5344CB8AC3E}">
        <p14:creationId xmlns:p14="http://schemas.microsoft.com/office/powerpoint/2010/main" val="39027849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1670" y="285728"/>
            <a:ext cx="6512511" cy="1143000"/>
          </a:xfrm>
        </p:spPr>
        <p:txBody>
          <a:bodyPr/>
          <a:lstStyle/>
          <a:p>
            <a:pPr algn="ctr"/>
            <a:r>
              <a:rPr lang="en-US" dirty="0" smtClean="0"/>
              <a:t>Listening to music</a:t>
            </a:r>
            <a:endParaRPr lang="ru-RU" dirty="0"/>
          </a:p>
        </p:txBody>
      </p:sp>
      <p:sp>
        <p:nvSpPr>
          <p:cNvPr id="3" name="Содержимое 2"/>
          <p:cNvSpPr>
            <a:spLocks noGrp="1"/>
          </p:cNvSpPr>
          <p:nvPr>
            <p:ph sz="quarter" idx="13"/>
          </p:nvPr>
        </p:nvSpPr>
        <p:spPr>
          <a:xfrm>
            <a:off x="5797296" y="1643050"/>
            <a:ext cx="3346704" cy="4429156"/>
          </a:xfrm>
        </p:spPr>
        <p:txBody>
          <a:bodyPr>
            <a:normAutofit/>
          </a:bodyPr>
          <a:lstStyle/>
          <a:p>
            <a:pPr>
              <a:buNone/>
            </a:pPr>
            <a:r>
              <a:rPr lang="en-US" dirty="0" smtClean="0"/>
              <a:t>  Over the last thirty or so years British pop music has led the world in its range and quality, starting several new trends. </a:t>
            </a:r>
          </a:p>
          <a:p>
            <a:pPr>
              <a:buNone/>
            </a:pPr>
            <a:r>
              <a:rPr lang="en-US" dirty="0" smtClean="0"/>
              <a:t>  Nowadays most youths in Britain listen to punk, garage, house, rock, pop and R&amp;B.</a:t>
            </a:r>
            <a:endParaRPr lang="ru-RU" dirty="0" smtClean="0"/>
          </a:p>
          <a:p>
            <a:endParaRPr lang="ru-RU" dirty="0"/>
          </a:p>
        </p:txBody>
      </p:sp>
      <p:sp>
        <p:nvSpPr>
          <p:cNvPr id="4" name="Содержимое 3"/>
          <p:cNvSpPr>
            <a:spLocks noGrp="1"/>
          </p:cNvSpPr>
          <p:nvPr>
            <p:ph sz="quarter" idx="14"/>
          </p:nvPr>
        </p:nvSpPr>
        <p:spPr>
          <a:xfrm>
            <a:off x="2857488" y="1643050"/>
            <a:ext cx="3346704" cy="4429156"/>
          </a:xfrm>
        </p:spPr>
        <p:txBody>
          <a:bodyPr>
            <a:normAutofit/>
          </a:bodyPr>
          <a:lstStyle/>
          <a:p>
            <a:pPr>
              <a:buNone/>
            </a:pPr>
            <a:r>
              <a:rPr lang="en-US" dirty="0" smtClean="0"/>
              <a:t>  Britain was at the forefront of</a:t>
            </a:r>
            <a:r>
              <a:rPr lang="en-US" b="1" dirty="0" smtClean="0"/>
              <a:t> punk music </a:t>
            </a:r>
            <a:r>
              <a:rPr lang="en-US" dirty="0" smtClean="0"/>
              <a:t>in the 1970s with bands such as the Sex Pistols and The Clash, and the subsequent rebirth of </a:t>
            </a:r>
            <a:r>
              <a:rPr lang="en-US" b="1" dirty="0" smtClean="0"/>
              <a:t>heavy metal </a:t>
            </a:r>
            <a:r>
              <a:rPr lang="en-US" dirty="0" smtClean="0"/>
              <a:t>with bands such as </a:t>
            </a:r>
            <a:r>
              <a:rPr lang="en-US" dirty="0" err="1" smtClean="0"/>
              <a:t>Motorhead</a:t>
            </a:r>
            <a:r>
              <a:rPr lang="en-US" dirty="0" smtClean="0"/>
              <a:t> and Iron Maiden.</a:t>
            </a:r>
          </a:p>
        </p:txBody>
      </p:sp>
      <p:pic>
        <p:nvPicPr>
          <p:cNvPr id="5" name="Рисунок 4" descr="23zagr.jpg"/>
          <p:cNvPicPr>
            <a:picLocks noChangeAspect="1"/>
          </p:cNvPicPr>
          <p:nvPr/>
        </p:nvPicPr>
        <p:blipFill>
          <a:blip r:embed="rId2" cstate="print"/>
          <a:stretch>
            <a:fillRect/>
          </a:stretch>
        </p:blipFill>
        <p:spPr>
          <a:xfrm>
            <a:off x="285720" y="714356"/>
            <a:ext cx="2303115" cy="3400998"/>
          </a:xfrm>
          <a:prstGeom prst="rect">
            <a:avLst/>
          </a:prstGeom>
        </p:spPr>
      </p:pic>
      <p:pic>
        <p:nvPicPr>
          <p:cNvPr id="6" name="Рисунок 5" descr="LP0378-Sex-Pistols-Anarchy.jpg"/>
          <p:cNvPicPr>
            <a:picLocks noChangeAspect="1"/>
          </p:cNvPicPr>
          <p:nvPr/>
        </p:nvPicPr>
        <p:blipFill>
          <a:blip r:embed="rId3" cstate="print"/>
          <a:stretch>
            <a:fillRect/>
          </a:stretch>
        </p:blipFill>
        <p:spPr>
          <a:xfrm>
            <a:off x="214282" y="4429132"/>
            <a:ext cx="2889248" cy="2054256"/>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2976" y="214290"/>
            <a:ext cx="6512511" cy="1143000"/>
          </a:xfrm>
        </p:spPr>
        <p:txBody>
          <a:bodyPr/>
          <a:lstStyle/>
          <a:p>
            <a:pPr algn="ctr"/>
            <a:r>
              <a:rPr lang="en-US" dirty="0" smtClean="0"/>
              <a:t>Knitting</a:t>
            </a:r>
            <a:endParaRPr lang="ru-RU" dirty="0"/>
          </a:p>
        </p:txBody>
      </p:sp>
      <p:sp>
        <p:nvSpPr>
          <p:cNvPr id="3" name="Содержимое 2"/>
          <p:cNvSpPr>
            <a:spLocks noGrp="1"/>
          </p:cNvSpPr>
          <p:nvPr>
            <p:ph sz="quarter" idx="13"/>
          </p:nvPr>
        </p:nvSpPr>
        <p:spPr>
          <a:xfrm>
            <a:off x="428596" y="1214422"/>
            <a:ext cx="3346704" cy="4857784"/>
          </a:xfrm>
        </p:spPr>
        <p:txBody>
          <a:bodyPr>
            <a:normAutofit fontScale="92500" lnSpcReduction="20000"/>
          </a:bodyPr>
          <a:lstStyle/>
          <a:p>
            <a:pPr>
              <a:buNone/>
            </a:pPr>
            <a:r>
              <a:rPr lang="ru-RU" dirty="0" smtClean="0"/>
              <a:t>  </a:t>
            </a:r>
            <a:r>
              <a:rPr lang="ru-RU" dirty="0" err="1" smtClean="0"/>
              <a:t>Saying</a:t>
            </a:r>
            <a:r>
              <a:rPr lang="ru-RU" dirty="0" smtClean="0"/>
              <a:t> </a:t>
            </a:r>
            <a:r>
              <a:rPr lang="ru-RU" dirty="0" err="1" smtClean="0"/>
              <a:t>knitting</a:t>
            </a:r>
            <a:r>
              <a:rPr lang="ru-RU" dirty="0" smtClean="0"/>
              <a:t> is </a:t>
            </a:r>
            <a:r>
              <a:rPr lang="ru-RU" dirty="0" err="1" smtClean="0"/>
              <a:t>popular</a:t>
            </a:r>
            <a:r>
              <a:rPr lang="ru-RU" dirty="0" smtClean="0"/>
              <a:t> </a:t>
            </a:r>
            <a:r>
              <a:rPr lang="ru-RU" dirty="0" err="1" smtClean="0"/>
              <a:t>is</a:t>
            </a:r>
            <a:r>
              <a:rPr lang="ru-RU" dirty="0" smtClean="0"/>
              <a:t> a </a:t>
            </a:r>
            <a:r>
              <a:rPr lang="ru-RU" dirty="0" err="1" smtClean="0"/>
              <a:t>bit</a:t>
            </a:r>
            <a:r>
              <a:rPr lang="ru-RU" dirty="0" smtClean="0"/>
              <a:t> </a:t>
            </a:r>
            <a:r>
              <a:rPr lang="ru-RU" dirty="0" err="1" smtClean="0"/>
              <a:t>like</a:t>
            </a:r>
            <a:r>
              <a:rPr lang="ru-RU" dirty="0" smtClean="0"/>
              <a:t> </a:t>
            </a:r>
            <a:r>
              <a:rPr lang="ru-RU" dirty="0" err="1" smtClean="0"/>
              <a:t>saying</a:t>
            </a:r>
            <a:r>
              <a:rPr lang="ru-RU" dirty="0" smtClean="0"/>
              <a:t> </a:t>
            </a:r>
            <a:r>
              <a:rPr lang="ru-RU" dirty="0" err="1" smtClean="0"/>
              <a:t>breathing</a:t>
            </a:r>
            <a:r>
              <a:rPr lang="ru-RU" dirty="0" smtClean="0"/>
              <a:t> is </a:t>
            </a:r>
            <a:r>
              <a:rPr lang="ru-RU" dirty="0" err="1" smtClean="0"/>
              <a:t>useful</a:t>
            </a:r>
            <a:r>
              <a:rPr lang="ru-RU" dirty="0" smtClean="0"/>
              <a:t> – </a:t>
            </a:r>
            <a:r>
              <a:rPr lang="ru-RU" dirty="0" err="1" smtClean="0"/>
              <a:t>it</a:t>
            </a:r>
            <a:r>
              <a:rPr lang="ru-RU" dirty="0" smtClean="0"/>
              <a:t> </a:t>
            </a:r>
            <a:r>
              <a:rPr lang="ru-RU" dirty="0" err="1" smtClean="0"/>
              <a:t>doesn’t</a:t>
            </a:r>
            <a:r>
              <a:rPr lang="ru-RU" dirty="0" smtClean="0"/>
              <a:t> </a:t>
            </a:r>
            <a:r>
              <a:rPr lang="ru-RU" dirty="0" err="1" smtClean="0"/>
              <a:t>even</a:t>
            </a:r>
            <a:r>
              <a:rPr lang="ru-RU" dirty="0" smtClean="0"/>
              <a:t> </a:t>
            </a:r>
            <a:r>
              <a:rPr lang="ru-RU" dirty="0" err="1" smtClean="0"/>
              <a:t>start</a:t>
            </a:r>
            <a:r>
              <a:rPr lang="ru-RU" dirty="0" smtClean="0"/>
              <a:t> to </a:t>
            </a:r>
            <a:r>
              <a:rPr lang="ru-RU" dirty="0" err="1" smtClean="0"/>
              <a:t>cover</a:t>
            </a:r>
            <a:r>
              <a:rPr lang="ru-RU" dirty="0" smtClean="0"/>
              <a:t> </a:t>
            </a:r>
            <a:r>
              <a:rPr lang="ru-RU" dirty="0" err="1" smtClean="0"/>
              <a:t>it</a:t>
            </a:r>
            <a:r>
              <a:rPr lang="ru-RU" dirty="0" smtClean="0"/>
              <a:t>. </a:t>
            </a:r>
            <a:r>
              <a:rPr lang="ru-RU" dirty="0" err="1" smtClean="0"/>
              <a:t>Knitting</a:t>
            </a:r>
            <a:r>
              <a:rPr lang="ru-RU" dirty="0" smtClean="0"/>
              <a:t> is </a:t>
            </a:r>
            <a:r>
              <a:rPr lang="ru-RU" dirty="0" err="1" smtClean="0"/>
              <a:t>going</a:t>
            </a:r>
            <a:r>
              <a:rPr lang="ru-RU" dirty="0" smtClean="0"/>
              <a:t> to </a:t>
            </a:r>
            <a:r>
              <a:rPr lang="ru-RU" dirty="0" err="1" smtClean="0"/>
              <a:t>get</a:t>
            </a:r>
            <a:r>
              <a:rPr lang="ru-RU" dirty="0" smtClean="0"/>
              <a:t> </a:t>
            </a:r>
            <a:r>
              <a:rPr lang="ru-RU" dirty="0" err="1" smtClean="0"/>
              <a:t>even</a:t>
            </a:r>
            <a:r>
              <a:rPr lang="ru-RU" dirty="0" smtClean="0"/>
              <a:t> </a:t>
            </a:r>
            <a:r>
              <a:rPr lang="ru-RU" dirty="0" err="1" smtClean="0"/>
              <a:t>more</a:t>
            </a:r>
            <a:r>
              <a:rPr lang="ru-RU" dirty="0" smtClean="0"/>
              <a:t> </a:t>
            </a:r>
            <a:r>
              <a:rPr lang="ru-RU" dirty="0" err="1" smtClean="0"/>
              <a:t>popular</a:t>
            </a:r>
            <a:r>
              <a:rPr lang="ru-RU" dirty="0" smtClean="0"/>
              <a:t> (</a:t>
            </a:r>
            <a:r>
              <a:rPr lang="ru-RU" dirty="0" err="1" smtClean="0"/>
              <a:t>due</a:t>
            </a:r>
            <a:r>
              <a:rPr lang="ru-RU" dirty="0" smtClean="0"/>
              <a:t> </a:t>
            </a:r>
            <a:r>
              <a:rPr lang="ru-RU" dirty="0" err="1" smtClean="0"/>
              <a:t>to</a:t>
            </a:r>
            <a:r>
              <a:rPr lang="ru-RU" dirty="0" smtClean="0"/>
              <a:t> </a:t>
            </a:r>
            <a:r>
              <a:rPr lang="ru-RU" dirty="0" err="1" smtClean="0"/>
              <a:t>the</a:t>
            </a:r>
            <a:r>
              <a:rPr lang="ru-RU" dirty="0" smtClean="0"/>
              <a:t> </a:t>
            </a:r>
            <a:r>
              <a:rPr lang="ru-RU" dirty="0" err="1" smtClean="0"/>
              <a:t>stormy</a:t>
            </a:r>
            <a:r>
              <a:rPr lang="ru-RU" dirty="0" smtClean="0"/>
              <a:t> </a:t>
            </a:r>
            <a:r>
              <a:rPr lang="ru-RU" dirty="0" err="1" smtClean="0"/>
              <a:t>weather</a:t>
            </a:r>
            <a:r>
              <a:rPr lang="ru-RU" dirty="0" smtClean="0"/>
              <a:t> and </a:t>
            </a:r>
            <a:r>
              <a:rPr lang="ru-RU" dirty="0" err="1" smtClean="0"/>
              <a:t>celebrity</a:t>
            </a:r>
            <a:r>
              <a:rPr lang="ru-RU" dirty="0" smtClean="0"/>
              <a:t> </a:t>
            </a:r>
            <a:r>
              <a:rPr lang="ru-RU" dirty="0" err="1" smtClean="0"/>
              <a:t>fans</a:t>
            </a:r>
            <a:r>
              <a:rPr lang="ru-RU" dirty="0" smtClean="0"/>
              <a:t>). </a:t>
            </a:r>
            <a:r>
              <a:rPr lang="en-US" dirty="0" smtClean="0"/>
              <a:t>Naturally, the «celeb effect» has filtered down to us normal people, and recent research by the Craft Yarn Council reported a rise in younger people reaching out for the wool, with 18% of members now aged between 18 and 34.</a:t>
            </a:r>
            <a:endParaRPr lang="ru-RU" dirty="0" smtClean="0"/>
          </a:p>
          <a:p>
            <a:endParaRPr lang="ru-RU" dirty="0"/>
          </a:p>
        </p:txBody>
      </p:sp>
      <p:pic>
        <p:nvPicPr>
          <p:cNvPr id="5" name="Содержимое 4" descr="2392717.jpg"/>
          <p:cNvPicPr>
            <a:picLocks noGrp="1" noChangeAspect="1"/>
          </p:cNvPicPr>
          <p:nvPr>
            <p:ph sz="quarter" idx="14"/>
          </p:nvPr>
        </p:nvPicPr>
        <p:blipFill>
          <a:blip r:embed="rId2" cstate="print"/>
          <a:stretch>
            <a:fillRect/>
          </a:stretch>
        </p:blipFill>
        <p:spPr>
          <a:xfrm>
            <a:off x="3929058" y="1285860"/>
            <a:ext cx="5072098" cy="3786214"/>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2"/>
          <p:cNvSpPr>
            <a:spLocks noGrp="1"/>
          </p:cNvSpPr>
          <p:nvPr>
            <p:ph type="title"/>
          </p:nvPr>
        </p:nvSpPr>
        <p:spPr>
          <a:xfrm>
            <a:off x="1331640" y="26715"/>
            <a:ext cx="4011616" cy="1143000"/>
          </a:xfrm>
        </p:spPr>
        <p:txBody>
          <a:bodyPr/>
          <a:lstStyle/>
          <a:p>
            <a:r>
              <a:rPr lang="en-US" dirty="0" smtClean="0"/>
              <a:t>References</a:t>
            </a:r>
            <a:endParaRPr lang="ru-RU" dirty="0"/>
          </a:p>
        </p:txBody>
      </p:sp>
      <p:sp>
        <p:nvSpPr>
          <p:cNvPr id="6" name="Содержимое 2"/>
          <p:cNvSpPr>
            <a:spLocks noGrp="1"/>
          </p:cNvSpPr>
          <p:nvPr>
            <p:ph sz="quarter" idx="14"/>
          </p:nvPr>
        </p:nvSpPr>
        <p:spPr>
          <a:xfrm>
            <a:off x="611560" y="1285836"/>
            <a:ext cx="7735518" cy="5572164"/>
          </a:xfrm>
        </p:spPr>
        <p:txBody>
          <a:bodyPr>
            <a:normAutofit/>
          </a:bodyPr>
          <a:lstStyle/>
          <a:p>
            <a:pPr marL="45720" indent="0" fontAlgn="base">
              <a:buNone/>
            </a:pPr>
            <a:r>
              <a:rPr lang="en-US" sz="2000" b="1" u="sng" dirty="0" smtClean="0">
                <a:hlinkClick r:id="rId2"/>
              </a:rPr>
              <a:t>1.http://your.nationwide.co.uk/your-news/articles/Pages/britains-favourite-hobbies.aspx</a:t>
            </a:r>
            <a:endParaRPr lang="ru-RU" sz="2000" b="1" dirty="0" smtClean="0"/>
          </a:p>
          <a:p>
            <a:pPr fontAlgn="base">
              <a:buNone/>
            </a:pPr>
            <a:endParaRPr lang="ru-RU" sz="2000" b="1" dirty="0" smtClean="0"/>
          </a:p>
          <a:p>
            <a:pPr marL="45720" indent="0" fontAlgn="base">
              <a:buNone/>
            </a:pPr>
            <a:r>
              <a:rPr lang="en-US" sz="2000" b="1" u="sng" dirty="0" smtClean="0">
                <a:hlinkClick r:id="rId3"/>
              </a:rPr>
              <a:t>2.http://www.slideshare.net/artemvitalevich/britain-hobbiesv13forshareing</a:t>
            </a:r>
            <a:endParaRPr lang="ru-RU" sz="2000" b="1" dirty="0" smtClean="0"/>
          </a:p>
          <a:p>
            <a:pPr fontAlgn="base">
              <a:buNone/>
            </a:pPr>
            <a:endParaRPr lang="ru-RU" sz="2000" b="1" dirty="0" smtClean="0"/>
          </a:p>
          <a:p>
            <a:pPr marL="45720" indent="0" fontAlgn="base">
              <a:buNone/>
            </a:pPr>
            <a:r>
              <a:rPr lang="en-US" sz="2000" b="1" u="sng" dirty="0" smtClean="0">
                <a:hlinkClick r:id="rId4"/>
              </a:rPr>
              <a:t>3.https://books.google.ru/books/about/The_sports_and_pastimes_of_the_people_of.html?id=MBkLAAAAIAAJ&amp;redir_esc=y</a:t>
            </a:r>
            <a:endParaRPr lang="ru-RU" sz="2000" b="1" dirty="0" smtClean="0"/>
          </a:p>
          <a:p>
            <a:pPr fontAlgn="base">
              <a:buNone/>
            </a:pPr>
            <a:endParaRPr lang="ru-RU" sz="2000" b="1" dirty="0" smtClean="0"/>
          </a:p>
          <a:p>
            <a:pPr marL="45720" indent="0" fontAlgn="base">
              <a:buNone/>
            </a:pPr>
            <a:r>
              <a:rPr lang="en-US" sz="2000" b="1" u="sng" dirty="0" smtClean="0">
                <a:hlinkClick r:id="rId5"/>
              </a:rPr>
              <a:t>4.http://home.bt.com/lifestyle/5-reasons-knitting-is-good-for-you-11363936725035</a:t>
            </a:r>
            <a:endParaRPr lang="ru-RU" sz="20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5616" y="548680"/>
            <a:ext cx="6512511" cy="1143000"/>
          </a:xfrm>
        </p:spPr>
        <p:txBody>
          <a:bodyPr/>
          <a:lstStyle/>
          <a:p>
            <a:pPr algn="ctr"/>
            <a:r>
              <a:rPr lang="en-US" dirty="0" smtClean="0"/>
              <a:t>Entertainment</a:t>
            </a:r>
            <a:br>
              <a:rPr lang="en-US" dirty="0" smtClean="0"/>
            </a:br>
            <a:endParaRPr lang="ru-RU" sz="2000" dirty="0"/>
          </a:p>
        </p:txBody>
      </p:sp>
      <p:pic>
        <p:nvPicPr>
          <p:cNvPr id="5" name="Объект 4"/>
          <p:cNvPicPr>
            <a:picLocks noGrp="1" noChangeAspect="1"/>
          </p:cNvPicPr>
          <p:nvPr>
            <p:ph sz="quarter" idx="13"/>
          </p:nvPr>
        </p:nvPicPr>
        <p:blipFill>
          <a:blip r:embed="rId2"/>
          <a:stretch>
            <a:fillRect/>
          </a:stretch>
        </p:blipFill>
        <p:spPr>
          <a:xfrm>
            <a:off x="443282" y="2708920"/>
            <a:ext cx="4483519" cy="2520280"/>
          </a:xfrm>
          <a:prstGeom prst="rect">
            <a:avLst/>
          </a:prstGeom>
        </p:spPr>
      </p:pic>
      <p:pic>
        <p:nvPicPr>
          <p:cNvPr id="1026" name="Picture 2" descr="https://thevpn.guru/wp-content/uploads/2014/11/Unblock-and-watch-Premier-League-Pass-outside-New-Zealand-using-Smart-DNS-or-VPN.jpg"/>
          <p:cNvPicPr>
            <a:picLocks noGrp="1" noChangeAspect="1" noChangeArrowheads="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5128118" y="2708920"/>
            <a:ext cx="3654428" cy="25633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8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899592" y="404664"/>
            <a:ext cx="6813377" cy="3474720"/>
          </a:xfrm>
        </p:spPr>
        <p:txBody>
          <a:bodyPr>
            <a:normAutofit/>
          </a:bodyPr>
          <a:lstStyle/>
          <a:p>
            <a:pPr algn="just"/>
            <a:r>
              <a:rPr lang="en-US" sz="2000" dirty="0"/>
              <a:t>Popular leisure activities include eating out, night clubs, attractions, theatre, music, and expat clubs. There are several entertainment venues throughout London, Belfast, Edinburgh, Cardiff and most other cities. Whether you wish to explore central London or have decided to live in another city in the UK, you will be able to visit historic buildings, museums and galleries that will give you a feel for the area. There is a smoking ban in restaurants and all enclosed public places including tourist attractions.</a:t>
            </a:r>
            <a:endParaRPr lang="ru-RU" sz="2000" dirty="0"/>
          </a:p>
          <a:p>
            <a:endParaRPr lang="ru-RU" dirty="0"/>
          </a:p>
          <a:p>
            <a:endParaRPr lang="ru-RU" dirty="0"/>
          </a:p>
        </p:txBody>
      </p:sp>
      <p:pic>
        <p:nvPicPr>
          <p:cNvPr id="2050" name="Picture 2" descr="http://inspirational.uk.com/wp-content/uploads/2013/05/best-of-briti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148" y="3845496"/>
            <a:ext cx="2781300" cy="26193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usnews.com/dims4/USNEWS/5f98dbd/2147483647/thumbnail/652x434%3E/quality/85/?url=%2Fcmsmedia%2F3c%2Fcd%2Fa475ae1540f3a60d4ce8307032d4%2F140304-studentconversation-sto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7376" y="3845496"/>
            <a:ext cx="3268699" cy="21757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3898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99592" y="332656"/>
            <a:ext cx="6512511" cy="1143000"/>
          </a:xfrm>
        </p:spPr>
        <p:txBody>
          <a:bodyPr/>
          <a:lstStyle/>
          <a:p>
            <a:pPr algn="ctr"/>
            <a:r>
              <a:rPr lang="en-US" dirty="0"/>
              <a:t>Major Cultural Attractions in London</a:t>
            </a:r>
            <a:endParaRPr lang="ru-RU" dirty="0"/>
          </a:p>
        </p:txBody>
      </p:sp>
      <p:sp>
        <p:nvSpPr>
          <p:cNvPr id="3" name="Объект 2"/>
          <p:cNvSpPr>
            <a:spLocks noGrp="1"/>
          </p:cNvSpPr>
          <p:nvPr>
            <p:ph sz="quarter" idx="13"/>
          </p:nvPr>
        </p:nvSpPr>
        <p:spPr>
          <a:xfrm>
            <a:off x="539552" y="2492896"/>
            <a:ext cx="3719585" cy="3528392"/>
          </a:xfrm>
        </p:spPr>
        <p:txBody>
          <a:bodyPr>
            <a:normAutofit fontScale="92500" lnSpcReduction="20000"/>
          </a:bodyPr>
          <a:lstStyle/>
          <a:p>
            <a:pPr algn="just"/>
            <a:r>
              <a:rPr lang="en-US" dirty="0"/>
              <a:t>In London the most popular attractions include the London Eye, Buckingham Palace, Madame </a:t>
            </a:r>
            <a:r>
              <a:rPr lang="en-US" dirty="0" err="1"/>
              <a:t>Tussaud's</a:t>
            </a:r>
            <a:r>
              <a:rPr lang="en-US" dirty="0"/>
              <a:t>, Westminster Abbey, St. Paul’s Cathedral, the Tower of London, London Bridge, the National Gallery and the National History Museum. The </a:t>
            </a:r>
            <a:r>
              <a:rPr lang="en-US" dirty="0" err="1"/>
              <a:t>Londonpass</a:t>
            </a:r>
            <a:r>
              <a:rPr lang="en-US" dirty="0"/>
              <a:t> offers free and discounted entry to dozens of attractions and is valid for 12 months.</a:t>
            </a:r>
            <a:endParaRPr lang="ru-RU" dirty="0"/>
          </a:p>
          <a:p>
            <a:pPr algn="just"/>
            <a:endParaRPr lang="ru-RU" dirty="0"/>
          </a:p>
        </p:txBody>
      </p:sp>
      <p:pic>
        <p:nvPicPr>
          <p:cNvPr id="3074" name="Picture 2" descr="https://www.londoneye.com/media/54513/10184_homepage_1600x1000_01_2.jpg"/>
          <p:cNvPicPr>
            <a:picLocks noGrp="1" noChangeAspect="1" noChangeArrowheads="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4644008" y="2780928"/>
            <a:ext cx="4262874" cy="2664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3946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15744" y="157613"/>
            <a:ext cx="6512511" cy="1143000"/>
          </a:xfrm>
        </p:spPr>
        <p:txBody>
          <a:bodyPr/>
          <a:lstStyle/>
          <a:p>
            <a:pPr algn="ctr"/>
            <a:r>
              <a:rPr lang="ru-RU" dirty="0" err="1"/>
              <a:t>Theatre</a:t>
            </a:r>
            <a:endParaRPr lang="ru-RU" dirty="0"/>
          </a:p>
        </p:txBody>
      </p:sp>
      <p:sp>
        <p:nvSpPr>
          <p:cNvPr id="4" name="Объект 3"/>
          <p:cNvSpPr>
            <a:spLocks noGrp="1"/>
          </p:cNvSpPr>
          <p:nvPr>
            <p:ph sz="quarter" idx="14"/>
          </p:nvPr>
        </p:nvSpPr>
        <p:spPr>
          <a:xfrm>
            <a:off x="5329752" y="1484784"/>
            <a:ext cx="3346704" cy="3474720"/>
          </a:xfrm>
        </p:spPr>
        <p:txBody>
          <a:bodyPr>
            <a:normAutofit fontScale="92500" lnSpcReduction="20000"/>
          </a:bodyPr>
          <a:lstStyle/>
          <a:p>
            <a:pPr algn="just"/>
            <a:r>
              <a:rPr lang="en-US" dirty="0" smtClean="0">
                <a:solidFill>
                  <a:schemeClr val="tx1"/>
                </a:solidFill>
              </a:rPr>
              <a:t>Probably the British are the most theatrical nation in the world. </a:t>
            </a:r>
          </a:p>
          <a:p>
            <a:pPr algn="just"/>
            <a:r>
              <a:rPr lang="en-US" b="1" dirty="0" smtClean="0">
                <a:solidFill>
                  <a:schemeClr val="tx1"/>
                </a:solidFill>
              </a:rPr>
              <a:t>Theatre of the United Kingdom</a:t>
            </a:r>
            <a:r>
              <a:rPr lang="en-US" dirty="0" smtClean="0">
                <a:solidFill>
                  <a:schemeClr val="tx1"/>
                </a:solidFill>
              </a:rPr>
              <a:t> plays an important part in British culture, and the countries that constitute the UK have had a vibrant tradition of theatre since the renaissance with roots going back beyond that. </a:t>
            </a:r>
            <a:endParaRPr lang="ru-RU" dirty="0">
              <a:solidFill>
                <a:schemeClr val="tx1"/>
              </a:solidFill>
            </a:endParaRPr>
          </a:p>
        </p:txBody>
      </p:sp>
      <p:pic>
        <p:nvPicPr>
          <p:cNvPr id="4098" name="Picture 2" descr="http://www.theatre-london.org.uk/Siteadmin/EventsImages/apollolondon.jpg"/>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467544" y="1484784"/>
            <a:ext cx="4505810" cy="253451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57752" y="4437112"/>
            <a:ext cx="4215602" cy="1938992"/>
          </a:xfrm>
          <a:prstGeom prst="rect">
            <a:avLst/>
          </a:prstGeom>
        </p:spPr>
        <p:txBody>
          <a:bodyPr wrap="square">
            <a:spAutoFit/>
          </a:bodyPr>
          <a:lstStyle/>
          <a:p>
            <a:r>
              <a:rPr lang="en-US" sz="2000" dirty="0"/>
              <a:t>Big West End productions of shows such as The Phantom of the Opera, Les </a:t>
            </a:r>
            <a:r>
              <a:rPr lang="en-US" sz="2000" dirty="0" err="1"/>
              <a:t>Miserables</a:t>
            </a:r>
            <a:r>
              <a:rPr lang="en-US" sz="2000" dirty="0"/>
              <a:t> and Billy Elliot are </a:t>
            </a:r>
            <a:r>
              <a:rPr lang="en-US" sz="2000" dirty="0" smtClean="0"/>
              <a:t>the most popular ones and serve as one of the main touristic attractions of London. </a:t>
            </a:r>
            <a:endParaRPr lang="ru-RU" sz="2000" dirty="0"/>
          </a:p>
        </p:txBody>
      </p:sp>
    </p:spTree>
    <p:extLst>
      <p:ext uri="{BB962C8B-B14F-4D97-AF65-F5344CB8AC3E}">
        <p14:creationId xmlns:p14="http://schemas.microsoft.com/office/powerpoint/2010/main" val="4091759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90393" y="476672"/>
            <a:ext cx="6512511" cy="1143000"/>
          </a:xfrm>
        </p:spPr>
        <p:txBody>
          <a:bodyPr/>
          <a:lstStyle/>
          <a:p>
            <a:pPr algn="ctr"/>
            <a:r>
              <a:rPr lang="en-US" dirty="0" smtClean="0"/>
              <a:t>Music</a:t>
            </a:r>
            <a:endParaRPr lang="ru-RU" dirty="0"/>
          </a:p>
        </p:txBody>
      </p:sp>
      <p:sp>
        <p:nvSpPr>
          <p:cNvPr id="3" name="Объект 2"/>
          <p:cNvSpPr>
            <a:spLocks noGrp="1"/>
          </p:cNvSpPr>
          <p:nvPr>
            <p:ph sz="quarter" idx="13"/>
          </p:nvPr>
        </p:nvSpPr>
        <p:spPr>
          <a:xfrm>
            <a:off x="1064718" y="2060848"/>
            <a:ext cx="3346704" cy="3474720"/>
          </a:xfrm>
        </p:spPr>
        <p:txBody>
          <a:bodyPr>
            <a:normAutofit fontScale="92500" lnSpcReduction="10000"/>
          </a:bodyPr>
          <a:lstStyle/>
          <a:p>
            <a:r>
              <a:rPr lang="en-US" dirty="0"/>
              <a:t>London has several major orchestras and opera companies, as well as places that offer rock, jazz, blues and world music shows, concerts and festivals throughout the year. Popular venues include courtyards, pubs, churches, clubs, bars, entertainment </a:t>
            </a:r>
            <a:r>
              <a:rPr lang="en-US" dirty="0" err="1"/>
              <a:t>centres</a:t>
            </a:r>
            <a:r>
              <a:rPr lang="en-US" dirty="0"/>
              <a:t>, parks and theatres.</a:t>
            </a:r>
            <a:endParaRPr lang="ru-RU" dirty="0"/>
          </a:p>
          <a:p>
            <a:endParaRPr lang="ru-RU" dirty="0"/>
          </a:p>
          <a:p>
            <a:endParaRPr lang="ru-RU" dirty="0"/>
          </a:p>
        </p:txBody>
      </p:sp>
      <p:pic>
        <p:nvPicPr>
          <p:cNvPr id="1028" name="Picture 4" descr="https://upload.wikimedia.org/wikipedia/commons/d/df/The_Fab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19668" y="3930772"/>
            <a:ext cx="2897151" cy="289715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mikanet.com/museum/images/british_invas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576078"/>
            <a:ext cx="3672408" cy="2086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147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6975" y="731520"/>
            <a:ext cx="6512511" cy="1143000"/>
          </a:xfrm>
        </p:spPr>
        <p:txBody>
          <a:bodyPr/>
          <a:lstStyle/>
          <a:p>
            <a:pPr algn="ctr"/>
            <a:r>
              <a:rPr lang="en-US" dirty="0" smtClean="0"/>
              <a:t>Nightlife</a:t>
            </a:r>
            <a:br>
              <a:rPr lang="en-US" dirty="0" smtClean="0"/>
            </a:br>
            <a:endParaRPr lang="ru-RU" dirty="0"/>
          </a:p>
        </p:txBody>
      </p:sp>
      <p:sp>
        <p:nvSpPr>
          <p:cNvPr id="3" name="Объект 2"/>
          <p:cNvSpPr>
            <a:spLocks noGrp="1"/>
          </p:cNvSpPr>
          <p:nvPr>
            <p:ph sz="quarter" idx="13"/>
          </p:nvPr>
        </p:nvSpPr>
        <p:spPr>
          <a:xfrm>
            <a:off x="1024575" y="1741133"/>
            <a:ext cx="2967083" cy="2520280"/>
          </a:xfrm>
        </p:spPr>
        <p:txBody>
          <a:bodyPr>
            <a:normAutofit fontScale="92500" lnSpcReduction="10000"/>
          </a:bodyPr>
          <a:lstStyle/>
          <a:p>
            <a:r>
              <a:rPr lang="en-US" dirty="0" smtClean="0"/>
              <a:t>There </a:t>
            </a:r>
            <a:r>
              <a:rPr lang="en-US" dirty="0"/>
              <a:t>are several comedy pubs in London. Bars are available to suit all tastes, ranging from quiet country inns to gastropubs and sports or music pubs.</a:t>
            </a:r>
            <a:endParaRPr lang="ru-RU" dirty="0"/>
          </a:p>
          <a:p>
            <a:endParaRPr lang="ru-RU" dirty="0"/>
          </a:p>
          <a:p>
            <a:endParaRPr lang="ru-RU" dirty="0"/>
          </a:p>
          <a:p>
            <a:endParaRPr lang="ru-RU" dirty="0"/>
          </a:p>
        </p:txBody>
      </p:sp>
      <p:sp>
        <p:nvSpPr>
          <p:cNvPr id="4" name="Объект 3"/>
          <p:cNvSpPr>
            <a:spLocks noGrp="1"/>
          </p:cNvSpPr>
          <p:nvPr>
            <p:ph sz="quarter" idx="14"/>
          </p:nvPr>
        </p:nvSpPr>
        <p:spPr>
          <a:xfrm>
            <a:off x="5152527" y="1741133"/>
            <a:ext cx="3346704" cy="3474720"/>
          </a:xfrm>
        </p:spPr>
        <p:txBody>
          <a:bodyPr/>
          <a:lstStyle/>
          <a:p>
            <a:r>
              <a:rPr lang="en-US" dirty="0" smtClean="0"/>
              <a:t>Going to pubs is a sort of life style in the UK. It is a meeting point for nearly all social levels – no matter whether you are a school teachers, doctor or a business person. </a:t>
            </a:r>
            <a:endParaRPr lang="ru-RU" dirty="0"/>
          </a:p>
        </p:txBody>
      </p:sp>
      <p:pic>
        <p:nvPicPr>
          <p:cNvPr id="2050" name="Picture 2" descr="http://journalism.indiana.edu/wp-content/uploads/wpMain_/image/news-stories-spring-14/raymer-pub-book-barmaids-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4259442"/>
            <a:ext cx="3744416" cy="2390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4400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13120" y="476672"/>
            <a:ext cx="6512511" cy="1143000"/>
          </a:xfrm>
        </p:spPr>
        <p:txBody>
          <a:bodyPr/>
          <a:lstStyle/>
          <a:p>
            <a:pPr algn="ctr"/>
            <a:r>
              <a:rPr lang="en-US" dirty="0"/>
              <a:t>Sports</a:t>
            </a:r>
            <a:endParaRPr lang="ru-RU" dirty="0"/>
          </a:p>
        </p:txBody>
      </p:sp>
      <p:sp>
        <p:nvSpPr>
          <p:cNvPr id="3" name="Объект 2"/>
          <p:cNvSpPr>
            <a:spLocks noGrp="1"/>
          </p:cNvSpPr>
          <p:nvPr>
            <p:ph sz="quarter" idx="13"/>
          </p:nvPr>
        </p:nvSpPr>
        <p:spPr>
          <a:xfrm>
            <a:off x="4644008" y="1599318"/>
            <a:ext cx="3673552" cy="4473624"/>
          </a:xfrm>
        </p:spPr>
        <p:txBody>
          <a:bodyPr>
            <a:normAutofit fontScale="92500"/>
          </a:bodyPr>
          <a:lstStyle/>
          <a:p>
            <a:r>
              <a:rPr lang="en-US" dirty="0"/>
              <a:t>Sport plays a big part in UK leisure activity. All-England Championships are hosted at Wimbledon; international rugby at </a:t>
            </a:r>
            <a:r>
              <a:rPr lang="en-US" dirty="0" err="1"/>
              <a:t>Twickenham</a:t>
            </a:r>
            <a:r>
              <a:rPr lang="en-US" dirty="0"/>
              <a:t>; horse racing at Royal Ascot; cricket at Lord's; Formula 1 motor racing at Silverstone; and the FA Cup at </a:t>
            </a:r>
            <a:r>
              <a:rPr lang="en-US" dirty="0" err="1"/>
              <a:t>Wembley</a:t>
            </a:r>
            <a:r>
              <a:rPr lang="en-US" dirty="0"/>
              <a:t> Stadium for football fans. Sports are a huge pastime, whether one goes to a game or sits in a bar to watch it on the screen.</a:t>
            </a:r>
            <a:endParaRPr lang="ru-RU" dirty="0"/>
          </a:p>
          <a:p>
            <a:endParaRPr lang="ru-RU" dirty="0"/>
          </a:p>
        </p:txBody>
      </p:sp>
      <p:pic>
        <p:nvPicPr>
          <p:cNvPr id="3074" name="Picture 2" descr="http://img01.thedrum.com/s3fs-public/styles/news_article_lightbox/public/news/tmp/77017/canterbury-rwc_2015_shirt.jpg?itok=WzjKCcq_"/>
          <p:cNvPicPr>
            <a:picLocks noGrp="1" noChangeAspect="1" noChangeArrowheads="1"/>
          </p:cNvPicPr>
          <p:nvPr>
            <p:ph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626945"/>
            <a:ext cx="3346450" cy="250704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forevermanchester.com/wp-content/uploads/2015/06/120708041857-wimbledon-murray-federer-11-horizontal-galle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885" y="4365104"/>
            <a:ext cx="3983831" cy="22409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6872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6512511" cy="1143000"/>
          </a:xfrm>
        </p:spPr>
        <p:txBody>
          <a:bodyPr/>
          <a:lstStyle/>
          <a:p>
            <a:r>
              <a:rPr lang="en-US" dirty="0"/>
              <a:t>Historical note:</a:t>
            </a:r>
            <a:br>
              <a:rPr lang="en-US" dirty="0"/>
            </a:br>
            <a:endParaRPr lang="ru-RU" dirty="0"/>
          </a:p>
        </p:txBody>
      </p:sp>
      <p:sp>
        <p:nvSpPr>
          <p:cNvPr id="3" name="Объект 2"/>
          <p:cNvSpPr>
            <a:spLocks noGrp="1"/>
          </p:cNvSpPr>
          <p:nvPr>
            <p:ph sz="quarter" idx="13"/>
          </p:nvPr>
        </p:nvSpPr>
        <p:spPr>
          <a:xfrm>
            <a:off x="683568" y="1916832"/>
            <a:ext cx="6400800" cy="3474720"/>
          </a:xfrm>
        </p:spPr>
        <p:txBody>
          <a:bodyPr>
            <a:normAutofit fontScale="92500" lnSpcReduction="10000"/>
          </a:bodyPr>
          <a:lstStyle/>
          <a:p>
            <a:r>
              <a:rPr lang="en-US" b="1" dirty="0" smtClean="0"/>
              <a:t>British </a:t>
            </a:r>
            <a:r>
              <a:rPr lang="en-US" b="1" dirty="0"/>
              <a:t>cuisine</a:t>
            </a:r>
            <a:r>
              <a:rPr lang="en-US" dirty="0"/>
              <a:t> is </a:t>
            </a:r>
            <a:r>
              <a:rPr lang="en-US" dirty="0" smtClean="0"/>
              <a:t>generally </a:t>
            </a:r>
            <a:r>
              <a:rPr lang="en-US" dirty="0"/>
              <a:t>described as </a:t>
            </a:r>
            <a:r>
              <a:rPr lang="en-US" u="dbl" dirty="0"/>
              <a:t>multicultural</a:t>
            </a:r>
            <a:r>
              <a:rPr lang="en-US" dirty="0"/>
              <a:t>, because of various influences of other cultures. In ancient times </a:t>
            </a:r>
            <a:r>
              <a:rPr lang="en-US" dirty="0" smtClean="0"/>
              <a:t>it was influenced </a:t>
            </a:r>
            <a:r>
              <a:rPr lang="en-US" dirty="0"/>
              <a:t>by the Romans and in medieval times </a:t>
            </a:r>
            <a:r>
              <a:rPr lang="en-US" dirty="0" smtClean="0"/>
              <a:t>– by the </a:t>
            </a:r>
            <a:r>
              <a:rPr lang="en-US" dirty="0"/>
              <a:t>French. When the Frankish Normans invaded, they brought with them the spices of the </a:t>
            </a:r>
            <a:r>
              <a:rPr lang="en-US" dirty="0" smtClean="0"/>
              <a:t>east - </a:t>
            </a:r>
            <a:r>
              <a:rPr lang="en-US" b="1" dirty="0"/>
              <a:t>cinnamon, saffron, mace, nutmeg, pepper, </a:t>
            </a:r>
            <a:r>
              <a:rPr lang="en-US" b="1" dirty="0" smtClean="0"/>
              <a:t>ginger</a:t>
            </a:r>
            <a:r>
              <a:rPr lang="en-US" dirty="0" smtClean="0"/>
              <a:t>.</a:t>
            </a:r>
          </a:p>
          <a:p>
            <a:r>
              <a:rPr lang="en-US" dirty="0" smtClean="0"/>
              <a:t>Since then the </a:t>
            </a:r>
            <a:r>
              <a:rPr lang="en-US" dirty="0"/>
              <a:t>cuisine has had a great influence of Chinese, Thai and Indian culture of cooking</a:t>
            </a:r>
            <a:r>
              <a:rPr lang="en-US" dirty="0" smtClean="0"/>
              <a:t>.</a:t>
            </a:r>
          </a:p>
          <a:p>
            <a:r>
              <a:rPr lang="en-US" dirty="0"/>
              <a:t>You may be surprised but </a:t>
            </a:r>
            <a:r>
              <a:rPr lang="en-US" dirty="0" smtClean="0"/>
              <a:t>today the </a:t>
            </a:r>
            <a:r>
              <a:rPr lang="en-US" dirty="0"/>
              <a:t>most popular dish </a:t>
            </a:r>
            <a:r>
              <a:rPr lang="en-US" dirty="0" smtClean="0"/>
              <a:t>in the UK is </a:t>
            </a:r>
            <a:r>
              <a:rPr lang="en-US" b="1" dirty="0" smtClean="0"/>
              <a:t>curry</a:t>
            </a:r>
            <a:r>
              <a:rPr lang="en-US" dirty="0" smtClean="0"/>
              <a:t>!</a:t>
            </a:r>
            <a:endParaRPr lang="ru-RU" dirty="0"/>
          </a:p>
          <a:p>
            <a:endParaRPr lang="ru-RU" dirty="0"/>
          </a:p>
          <a:p>
            <a:endParaRPr lang="ru-RU" dirty="0"/>
          </a:p>
        </p:txBody>
      </p:sp>
      <p:pic>
        <p:nvPicPr>
          <p:cNvPr id="6" name="Рисунок 5" descr="http://4.bp.blogspot.com/-78e2w5kgRnE/VX0vKDeMVhI/AAAAAAAAC94/YeB2zy8ZsQk/s640/2.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59955" y="908720"/>
            <a:ext cx="1884045" cy="1295400"/>
          </a:xfrm>
          <a:prstGeom prst="rect">
            <a:avLst/>
          </a:prstGeom>
          <a:noFill/>
          <a:ln>
            <a:noFill/>
          </a:ln>
        </p:spPr>
      </p:pic>
      <p:pic>
        <p:nvPicPr>
          <p:cNvPr id="7" name="Рисунок 6" descr="http://veda-life.com/images/images/%D0%A8%D0%B0%D1%84%D1%80%D0%B0%D0%BD_%D0%9A%D0%B8%D0%B5%D0%B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07590" y="2293994"/>
            <a:ext cx="1303020" cy="1953260"/>
          </a:xfrm>
          <a:prstGeom prst="rect">
            <a:avLst/>
          </a:prstGeom>
          <a:noFill/>
          <a:ln>
            <a:noFill/>
          </a:ln>
        </p:spPr>
      </p:pic>
      <p:pic>
        <p:nvPicPr>
          <p:cNvPr id="8" name="Рисунок 7" descr="http://theheritagecook.com/wp-content/uploads/2011/10/Whole-Nutmeg-and-Mace-iStock.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764704"/>
            <a:ext cx="1872208" cy="1021472"/>
          </a:xfrm>
          <a:prstGeom prst="rect">
            <a:avLst/>
          </a:prstGeom>
          <a:noFill/>
          <a:ln>
            <a:noFill/>
          </a:ln>
        </p:spPr>
      </p:pic>
      <p:pic>
        <p:nvPicPr>
          <p:cNvPr id="9" name="Рисунок 8" descr="http://tortsnab-msk.ru/wp-content/uploads/2015/01/78287278272.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97050" y="4941168"/>
            <a:ext cx="1813560" cy="1359535"/>
          </a:xfrm>
          <a:prstGeom prst="rect">
            <a:avLst/>
          </a:prstGeom>
          <a:noFill/>
          <a:ln>
            <a:noFill/>
          </a:ln>
        </p:spPr>
      </p:pic>
      <p:pic>
        <p:nvPicPr>
          <p:cNvPr id="10" name="Рисунок 9" descr="https://im1-tub-ru.yandex.net/i?id=dc881f021c43d26ac308b75ed2ce8d04&amp;n=33&amp;h=215&amp;w=324"/>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7470" y="4264176"/>
            <a:ext cx="960120" cy="637540"/>
          </a:xfrm>
          <a:prstGeom prst="rect">
            <a:avLst/>
          </a:prstGeom>
          <a:noFill/>
          <a:ln>
            <a:noFill/>
          </a:ln>
        </p:spPr>
      </p:pic>
      <p:pic>
        <p:nvPicPr>
          <p:cNvPr id="11" name="Рисунок 10" descr="http://instiks.com/wp-content/uploads/2015/09/ginger-144111462584ngk.jp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652120" y="1471851"/>
            <a:ext cx="1368152" cy="628650"/>
          </a:xfrm>
          <a:prstGeom prst="rect">
            <a:avLst/>
          </a:prstGeom>
          <a:noFill/>
          <a:ln>
            <a:noFill/>
          </a:ln>
        </p:spPr>
      </p:pic>
      <p:pic>
        <p:nvPicPr>
          <p:cNvPr id="12" name="Рисунок 11" descr="http://hyderabadsirfhamara.com/wp-content/uploads/2014/06/Taste-Of-Britain-Curry-Festival-At-Park-Hyatt-Hyderabad-855x500.jpg"/>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49484" y="5157192"/>
            <a:ext cx="4630628" cy="1541145"/>
          </a:xfrm>
          <a:prstGeom prst="rect">
            <a:avLst/>
          </a:prstGeom>
          <a:noFill/>
          <a:ln>
            <a:noFill/>
          </a:ln>
        </p:spPr>
      </p:pic>
    </p:spTree>
    <p:extLst>
      <p:ext uri="{BB962C8B-B14F-4D97-AF65-F5344CB8AC3E}">
        <p14:creationId xmlns:p14="http://schemas.microsoft.com/office/powerpoint/2010/main" val="18958684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438385"/>
            <a:ext cx="6512511" cy="1143000"/>
          </a:xfrm>
        </p:spPr>
        <p:txBody>
          <a:bodyPr/>
          <a:lstStyle/>
          <a:p>
            <a:pPr algn="ctr"/>
            <a:r>
              <a:rPr lang="en-US" dirty="0"/>
              <a:t>Dining Out</a:t>
            </a:r>
            <a:endParaRPr lang="ru-RU" dirty="0"/>
          </a:p>
        </p:txBody>
      </p:sp>
      <p:sp>
        <p:nvSpPr>
          <p:cNvPr id="3" name="Объект 2"/>
          <p:cNvSpPr>
            <a:spLocks noGrp="1"/>
          </p:cNvSpPr>
          <p:nvPr>
            <p:ph sz="quarter" idx="13"/>
          </p:nvPr>
        </p:nvSpPr>
        <p:spPr>
          <a:xfrm>
            <a:off x="539552" y="1722164"/>
            <a:ext cx="3346704" cy="4781510"/>
          </a:xfrm>
        </p:spPr>
        <p:txBody>
          <a:bodyPr>
            <a:normAutofit/>
          </a:bodyPr>
          <a:lstStyle/>
          <a:p>
            <a:r>
              <a:rPr lang="en-US" dirty="0" smtClean="0"/>
              <a:t>Dining with friends is last but not least popular type of entertainment in the UK within this presentation. </a:t>
            </a:r>
          </a:p>
          <a:p>
            <a:r>
              <a:rPr lang="en-US" dirty="0" smtClean="0"/>
              <a:t>There are all sorts of cuisine from all around the world to choose from in each area of London and the rest of the country. </a:t>
            </a:r>
            <a:endParaRPr lang="en-US" dirty="0"/>
          </a:p>
          <a:p>
            <a:endParaRPr lang="en-US" dirty="0" smtClean="0"/>
          </a:p>
        </p:txBody>
      </p:sp>
      <p:pic>
        <p:nvPicPr>
          <p:cNvPr id="4098" name="Picture 2" descr="http://cmstext.com/wp-content/uploads/2012/06/Family-Restaurant1-300x200.jpg"/>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20072" y="4406653"/>
            <a:ext cx="3145532" cy="209702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rivista-cdn.delawaretoday.com/restweekopener.jpg?ver=14283431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968" y="1857373"/>
            <a:ext cx="4211687" cy="2237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53028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8964" y="233105"/>
            <a:ext cx="6512511" cy="1143000"/>
          </a:xfrm>
        </p:spPr>
        <p:txBody>
          <a:bodyPr/>
          <a:lstStyle/>
          <a:p>
            <a:pPr marL="0" indent="0">
              <a:buNone/>
            </a:pPr>
            <a:r>
              <a:rPr lang="en-US" dirty="0" smtClean="0"/>
              <a:t>Don’t work too hard! </a:t>
            </a:r>
            <a:endParaRPr lang="ru-RU" dirty="0"/>
          </a:p>
        </p:txBody>
      </p:sp>
      <p:sp>
        <p:nvSpPr>
          <p:cNvPr id="3" name="Объект 2"/>
          <p:cNvSpPr>
            <a:spLocks noGrp="1"/>
          </p:cNvSpPr>
          <p:nvPr>
            <p:ph sz="quarter" idx="13"/>
          </p:nvPr>
        </p:nvSpPr>
        <p:spPr>
          <a:xfrm>
            <a:off x="971600" y="1528167"/>
            <a:ext cx="3346704" cy="3474720"/>
          </a:xfrm>
        </p:spPr>
        <p:txBody>
          <a:bodyPr>
            <a:normAutofit lnSpcReduction="10000"/>
          </a:bodyPr>
          <a:lstStyle/>
          <a:p>
            <a:r>
              <a:rPr lang="en-US" dirty="0"/>
              <a:t>These are the classics of entertainment in the UK. But we are sure that the world will face new form of </a:t>
            </a:r>
            <a:r>
              <a:rPr lang="en-US" dirty="0" smtClean="0"/>
              <a:t>attractions now or later. </a:t>
            </a:r>
            <a:r>
              <a:rPr lang="en-US" dirty="0"/>
              <a:t>So let’s just be patient and hold </a:t>
            </a:r>
            <a:r>
              <a:rPr lang="en-US" dirty="0" smtClean="0"/>
              <a:t>your breath</a:t>
            </a:r>
            <a:r>
              <a:rPr lang="en-US" dirty="0"/>
              <a:t>. Buckle up, Ladies &amp; Gentlemen. Here come the British! </a:t>
            </a:r>
            <a:endParaRPr lang="ru-RU" dirty="0"/>
          </a:p>
        </p:txBody>
      </p:sp>
      <p:pic>
        <p:nvPicPr>
          <p:cNvPr id="5122" name="Picture 2" descr="https://media.glassdoor.com/l/70/81/20/92/shazam-s-brilliant-interns-2014.jpg"/>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35219" y="1528167"/>
            <a:ext cx="3934743" cy="221329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media.glassdoor.com/l/37565/shazam-entertainment-offic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5219" y="4077072"/>
            <a:ext cx="3934743" cy="2606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93020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692696"/>
            <a:ext cx="6512511" cy="1143000"/>
          </a:xfrm>
        </p:spPr>
        <p:txBody>
          <a:bodyPr/>
          <a:lstStyle/>
          <a:p>
            <a:pPr algn="ctr"/>
            <a:r>
              <a:rPr lang="en-US" dirty="0" smtClean="0"/>
              <a:t>References</a:t>
            </a:r>
            <a:br>
              <a:rPr lang="en-US" dirty="0" smtClean="0"/>
            </a:br>
            <a:endParaRPr lang="ru-RU" dirty="0"/>
          </a:p>
        </p:txBody>
      </p:sp>
      <p:sp>
        <p:nvSpPr>
          <p:cNvPr id="3" name="Объект 2"/>
          <p:cNvSpPr>
            <a:spLocks noGrp="1"/>
          </p:cNvSpPr>
          <p:nvPr>
            <p:ph sz="quarter" idx="13"/>
          </p:nvPr>
        </p:nvSpPr>
        <p:spPr>
          <a:xfrm>
            <a:off x="807475" y="2060848"/>
            <a:ext cx="6984776" cy="1440160"/>
          </a:xfrm>
        </p:spPr>
        <p:txBody>
          <a:bodyPr>
            <a:noAutofit/>
          </a:bodyPr>
          <a:lstStyle/>
          <a:p>
            <a:pPr marL="45720" indent="0">
              <a:buNone/>
            </a:pPr>
            <a:r>
              <a:rPr lang="en-US" sz="2500" dirty="0" smtClean="0">
                <a:hlinkClick r:id="rId2"/>
              </a:rPr>
              <a:t>1.http</a:t>
            </a:r>
            <a:r>
              <a:rPr lang="en-US" sz="2500" dirty="0">
                <a:hlinkClick r:id="rId2"/>
              </a:rPr>
              <a:t>://</a:t>
            </a:r>
            <a:r>
              <a:rPr lang="en-US" sz="2500" dirty="0" smtClean="0">
                <a:hlinkClick r:id="rId2"/>
              </a:rPr>
              <a:t>www.officiallondontheatre.co.uk</a:t>
            </a:r>
            <a:endParaRPr lang="en-US" sz="2500" dirty="0" smtClean="0"/>
          </a:p>
          <a:p>
            <a:pPr marL="45720" indent="0">
              <a:buNone/>
            </a:pPr>
            <a:r>
              <a:rPr lang="en-US" sz="2500" dirty="0" smtClean="0">
                <a:hlinkClick r:id="rId3"/>
              </a:rPr>
              <a:t>2.http</a:t>
            </a:r>
            <a:r>
              <a:rPr lang="en-US" sz="2500" dirty="0">
                <a:hlinkClick r:id="rId3"/>
              </a:rPr>
              <a:t>://</a:t>
            </a:r>
            <a:r>
              <a:rPr lang="en-US" sz="2500" dirty="0" smtClean="0">
                <a:hlinkClick r:id="rId3"/>
              </a:rPr>
              <a:t>www.fancyapint.com</a:t>
            </a:r>
            <a:endParaRPr lang="en-US" sz="2500" dirty="0" smtClean="0"/>
          </a:p>
          <a:p>
            <a:pPr marL="45720" indent="0">
              <a:buNone/>
            </a:pPr>
            <a:r>
              <a:rPr lang="en-US" sz="2500" dirty="0" smtClean="0">
                <a:hlinkClick r:id="rId4"/>
              </a:rPr>
              <a:t>3.http</a:t>
            </a:r>
            <a:r>
              <a:rPr lang="en-US" sz="2500" dirty="0">
                <a:hlinkClick r:id="rId4"/>
              </a:rPr>
              <a:t>://</a:t>
            </a:r>
            <a:r>
              <a:rPr lang="en-US" sz="2500" dirty="0" smtClean="0">
                <a:hlinkClick r:id="rId4"/>
              </a:rPr>
              <a:t>www.myvillage.com</a:t>
            </a:r>
            <a:endParaRPr lang="en-US" sz="2500" dirty="0" smtClean="0"/>
          </a:p>
          <a:p>
            <a:pPr marL="45720" indent="0">
              <a:buNone/>
            </a:pPr>
            <a:endParaRPr lang="ru-RU" sz="2500" dirty="0"/>
          </a:p>
          <a:p>
            <a:endParaRPr lang="ru-RU" sz="2500" dirty="0"/>
          </a:p>
        </p:txBody>
      </p:sp>
      <p:pic>
        <p:nvPicPr>
          <p:cNvPr id="5" name="Рисунок 4"/>
          <p:cNvPicPr>
            <a:picLocks noChangeAspect="1"/>
          </p:cNvPicPr>
          <p:nvPr/>
        </p:nvPicPr>
        <p:blipFill>
          <a:blip r:embed="rId5"/>
          <a:stretch>
            <a:fillRect/>
          </a:stretch>
        </p:blipFill>
        <p:spPr>
          <a:xfrm>
            <a:off x="2123728" y="4149080"/>
            <a:ext cx="4798186" cy="2370701"/>
          </a:xfrm>
          <a:prstGeom prst="rect">
            <a:avLst/>
          </a:prstGeom>
        </p:spPr>
      </p:pic>
    </p:spTree>
    <p:extLst>
      <p:ext uri="{BB962C8B-B14F-4D97-AF65-F5344CB8AC3E}">
        <p14:creationId xmlns:p14="http://schemas.microsoft.com/office/powerpoint/2010/main" val="20540239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a:xfrm>
            <a:off x="1403648" y="1628800"/>
            <a:ext cx="6512511" cy="1143000"/>
          </a:xfrm>
          <a:ln/>
        </p:spPr>
        <p:txBody>
          <a:bodyPr/>
          <a:lstStyle/>
          <a:p>
            <a:r>
              <a:rPr lang="en-US" altLang="ru-RU" dirty="0"/>
              <a:t>Everyday </a:t>
            </a:r>
            <a:r>
              <a:rPr lang="en-US" altLang="ru-RU" dirty="0" smtClean="0"/>
              <a:t>life</a:t>
            </a:r>
            <a:endParaRPr lang="en-US" altLang="ru-RU" dirty="0"/>
          </a:p>
        </p:txBody>
      </p:sp>
    </p:spTree>
    <p:extLst>
      <p:ext uri="{BB962C8B-B14F-4D97-AF65-F5344CB8AC3E}">
        <p14:creationId xmlns:p14="http://schemas.microsoft.com/office/powerpoint/2010/main" val="38106513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a:xfrm>
            <a:off x="892969" y="178594"/>
            <a:ext cx="6965156" cy="973336"/>
          </a:xfrm>
          <a:ln/>
        </p:spPr>
        <p:txBody>
          <a:bodyPr/>
          <a:lstStyle/>
          <a:p>
            <a:pPr algn="l"/>
            <a:r>
              <a:rPr lang="en-US" altLang="ru-RU" sz="5062"/>
              <a:t>Everyday Transport</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980" y="1688828"/>
            <a:ext cx="251259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5726" y="1732360"/>
            <a:ext cx="1098352" cy="734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638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13770" y="2634258"/>
            <a:ext cx="985615" cy="776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6389" name="Rectangle 5"/>
          <p:cNvSpPr>
            <a:spLocks/>
          </p:cNvSpPr>
          <p:nvPr/>
        </p:nvSpPr>
        <p:spPr bwMode="auto">
          <a:xfrm>
            <a:off x="4167932" y="2786062"/>
            <a:ext cx="1544836" cy="6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r>
              <a:rPr lang="en-US" altLang="ru-RU" sz="1266">
                <a:ea typeface="Gill Sans" charset="0"/>
                <a:cs typeface="Gill Sans" charset="0"/>
              </a:rPr>
              <a:t>These cards are used for travelling in the Tube.</a:t>
            </a:r>
          </a:p>
        </p:txBody>
      </p:sp>
      <p:sp>
        <p:nvSpPr>
          <p:cNvPr id="16390" name="Rectangle 6"/>
          <p:cNvSpPr>
            <a:spLocks/>
          </p:cNvSpPr>
          <p:nvPr/>
        </p:nvSpPr>
        <p:spPr bwMode="auto">
          <a:xfrm>
            <a:off x="266568" y="1125638"/>
            <a:ext cx="2963953"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The Underground</a:t>
            </a:r>
          </a:p>
        </p:txBody>
      </p:sp>
      <p:sp>
        <p:nvSpPr>
          <p:cNvPr id="16391" name="Rectangle 7"/>
          <p:cNvSpPr>
            <a:spLocks/>
          </p:cNvSpPr>
          <p:nvPr/>
        </p:nvSpPr>
        <p:spPr bwMode="auto">
          <a:xfrm>
            <a:off x="4156770" y="1683246"/>
            <a:ext cx="1794867" cy="821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r>
              <a:rPr lang="en-US" altLang="ru-RU" sz="1266">
                <a:ea typeface="Gill Sans" charset="0"/>
                <a:cs typeface="Gill Sans" charset="0"/>
              </a:rPr>
              <a:t>Over three million people a day use the Underground or Tube to get around in London. </a:t>
            </a:r>
          </a:p>
        </p:txBody>
      </p:sp>
      <p:sp>
        <p:nvSpPr>
          <p:cNvPr id="16392" name="Rectangle 8"/>
          <p:cNvSpPr>
            <a:spLocks/>
          </p:cNvSpPr>
          <p:nvPr/>
        </p:nvSpPr>
        <p:spPr bwMode="auto">
          <a:xfrm>
            <a:off x="219760" y="3965278"/>
            <a:ext cx="2753960"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The Overground</a:t>
            </a:r>
          </a:p>
        </p:txBody>
      </p:sp>
      <p:pic>
        <p:nvPicPr>
          <p:cNvPr id="1639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3586" y="3759399"/>
            <a:ext cx="1062633" cy="87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6394" name="Picture 1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8977" y="4603254"/>
            <a:ext cx="257175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6395" name="Picture 1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75047" y="4757291"/>
            <a:ext cx="3036094" cy="1705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6396" name="Rectangle 12"/>
          <p:cNvSpPr>
            <a:spLocks/>
          </p:cNvSpPr>
          <p:nvPr/>
        </p:nvSpPr>
        <p:spPr bwMode="auto">
          <a:xfrm>
            <a:off x="3662289" y="4714875"/>
            <a:ext cx="2339578" cy="6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r>
              <a:rPr lang="en-US" altLang="ru-RU" sz="1266">
                <a:ea typeface="Gill Sans" charset="0"/>
                <a:cs typeface="Gill Sans" charset="0"/>
              </a:rPr>
              <a:t>The London Overground  is a </a:t>
            </a:r>
            <a:r>
              <a:rPr lang="en-US" altLang="ru-RU" sz="1266">
                <a:ea typeface="Gill Sans" charset="0"/>
                <a:cs typeface="Gill Sans" charset="0"/>
                <a:hlinkClick r:id="rId8"/>
              </a:rPr>
              <a:t>suburban rail</a:t>
            </a:r>
            <a:r>
              <a:rPr lang="en-US" altLang="ru-RU" sz="1266">
                <a:ea typeface="Gill Sans" charset="0"/>
                <a:cs typeface="Gill Sans" charset="0"/>
              </a:rPr>
              <a:t> network in the United Kingdom.</a:t>
            </a:r>
          </a:p>
        </p:txBody>
      </p:sp>
      <p:pic>
        <p:nvPicPr>
          <p:cNvPr id="16397" name="Picture 1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121301" y="1375172"/>
            <a:ext cx="2512591" cy="210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18932494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a:xfrm>
            <a:off x="1115617" y="-32082"/>
            <a:ext cx="5400524" cy="1300098"/>
          </a:xfrm>
          <a:ln/>
        </p:spPr>
        <p:txBody>
          <a:bodyPr/>
          <a:lstStyle/>
          <a:p>
            <a:r>
              <a:rPr lang="en-US" altLang="ru-RU" sz="5062" dirty="0"/>
              <a:t>Everyday Transport (2)</a:t>
            </a:r>
          </a:p>
        </p:txBody>
      </p:sp>
      <p:sp>
        <p:nvSpPr>
          <p:cNvPr id="17410" name="Rectangle 2"/>
          <p:cNvSpPr>
            <a:spLocks/>
          </p:cNvSpPr>
          <p:nvPr/>
        </p:nvSpPr>
        <p:spPr bwMode="auto">
          <a:xfrm>
            <a:off x="971600" y="1217416"/>
            <a:ext cx="652423"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dirty="0">
                <a:ea typeface="Gill Sans" charset="0"/>
                <a:cs typeface="Gill Sans" charset="0"/>
              </a:rPr>
              <a:t>Bus</a:t>
            </a:r>
          </a:p>
        </p:txBody>
      </p:sp>
      <p:sp>
        <p:nvSpPr>
          <p:cNvPr id="17411" name="Rectangle 3"/>
          <p:cNvSpPr>
            <a:spLocks/>
          </p:cNvSpPr>
          <p:nvPr/>
        </p:nvSpPr>
        <p:spPr bwMode="auto">
          <a:xfrm>
            <a:off x="2150768" y="3831333"/>
            <a:ext cx="945772"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Cycle</a:t>
            </a:r>
          </a:p>
        </p:txBody>
      </p:sp>
      <p:pic>
        <p:nvPicPr>
          <p:cNvPr id="17412"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91820" y="4417963"/>
            <a:ext cx="2661047" cy="199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7413" name="Rectangle 5"/>
          <p:cNvSpPr>
            <a:spLocks/>
          </p:cNvSpPr>
          <p:nvPr/>
        </p:nvSpPr>
        <p:spPr bwMode="auto">
          <a:xfrm>
            <a:off x="5749904" y="6515035"/>
            <a:ext cx="766236"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Cycle path</a:t>
            </a:r>
          </a:p>
        </p:txBody>
      </p:sp>
      <p:pic>
        <p:nvPicPr>
          <p:cNvPr id="17414"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195" y="4844355"/>
            <a:ext cx="2000250" cy="150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7415" name="Rectangle 7"/>
          <p:cNvSpPr>
            <a:spLocks/>
          </p:cNvSpPr>
          <p:nvPr/>
        </p:nvSpPr>
        <p:spPr bwMode="auto">
          <a:xfrm>
            <a:off x="3730880" y="6443598"/>
            <a:ext cx="750205"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Cycle Hire</a:t>
            </a:r>
          </a:p>
        </p:txBody>
      </p:sp>
      <p:pic>
        <p:nvPicPr>
          <p:cNvPr id="17416"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976" y="4536282"/>
            <a:ext cx="2348508" cy="1761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7417" name="Rectangle 9"/>
          <p:cNvSpPr>
            <a:spLocks/>
          </p:cNvSpPr>
          <p:nvPr/>
        </p:nvSpPr>
        <p:spPr bwMode="auto">
          <a:xfrm>
            <a:off x="3464719" y="1683246"/>
            <a:ext cx="1866305" cy="119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r>
              <a:rPr lang="en-US" altLang="ru-RU" sz="1266">
                <a:ea typeface="Gill Sans" charset="0"/>
                <a:cs typeface="Gill Sans" charset="0"/>
              </a:rPr>
              <a:t>You can see these double-dacker buses in London. They are very popular among tourists. But there are aslo ordinary buses in London.</a:t>
            </a:r>
          </a:p>
        </p:txBody>
      </p:sp>
      <p:pic>
        <p:nvPicPr>
          <p:cNvPr id="17418"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044" y="1797100"/>
            <a:ext cx="2946797" cy="1965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741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34446" y="2741414"/>
            <a:ext cx="1485677" cy="991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7420" name="Rectangle 12"/>
          <p:cNvSpPr>
            <a:spLocks/>
          </p:cNvSpPr>
          <p:nvPr/>
        </p:nvSpPr>
        <p:spPr bwMode="auto">
          <a:xfrm>
            <a:off x="2801689" y="4353223"/>
            <a:ext cx="3116461" cy="44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Cycle is very popular in Britain. There are special cycle pathes in London.</a:t>
            </a:r>
          </a:p>
        </p:txBody>
      </p:sp>
      <p:sp>
        <p:nvSpPr>
          <p:cNvPr id="17421" name="Rectangle 13"/>
          <p:cNvSpPr>
            <a:spLocks/>
          </p:cNvSpPr>
          <p:nvPr/>
        </p:nvSpPr>
        <p:spPr bwMode="auto">
          <a:xfrm>
            <a:off x="6948264" y="1315875"/>
            <a:ext cx="869212"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dirty="0">
                <a:ea typeface="Gill Sans" charset="0"/>
                <a:cs typeface="Gill Sans" charset="0"/>
              </a:rPr>
              <a:t>Tram</a:t>
            </a:r>
          </a:p>
        </p:txBody>
      </p:sp>
      <p:pic>
        <p:nvPicPr>
          <p:cNvPr id="17422"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840016" y="1830586"/>
            <a:ext cx="2797225" cy="1866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7097089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a:xfrm>
            <a:off x="892969" y="178594"/>
            <a:ext cx="5956102" cy="1187648"/>
          </a:xfrm>
          <a:ln/>
        </p:spPr>
        <p:txBody>
          <a:bodyPr/>
          <a:lstStyle/>
          <a:p>
            <a:r>
              <a:rPr lang="en-US" altLang="ru-RU" sz="5062"/>
              <a:t>Everyday Shoping</a:t>
            </a:r>
          </a:p>
        </p:txBody>
      </p:sp>
      <p:sp>
        <p:nvSpPr>
          <p:cNvPr id="18434" name="Rectangle 2"/>
          <p:cNvSpPr>
            <a:spLocks/>
          </p:cNvSpPr>
          <p:nvPr/>
        </p:nvSpPr>
        <p:spPr bwMode="auto">
          <a:xfrm>
            <a:off x="383474" y="1214935"/>
            <a:ext cx="2712282"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London markets</a:t>
            </a:r>
          </a:p>
        </p:txBody>
      </p:sp>
      <p:sp>
        <p:nvSpPr>
          <p:cNvPr id="18435" name="Rectangle 3"/>
          <p:cNvSpPr>
            <a:spLocks/>
          </p:cNvSpPr>
          <p:nvPr/>
        </p:nvSpPr>
        <p:spPr bwMode="auto">
          <a:xfrm>
            <a:off x="3497089" y="1799332"/>
            <a:ext cx="2160984" cy="44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The best places to buy fresh, locally sourced food in London. </a:t>
            </a:r>
          </a:p>
        </p:txBody>
      </p:sp>
      <p:pic>
        <p:nvPicPr>
          <p:cNvPr id="1843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555" y="1821657"/>
            <a:ext cx="3027164" cy="1698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843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417" y="4142259"/>
            <a:ext cx="3089672" cy="1933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843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449" y="4339828"/>
            <a:ext cx="2664395" cy="17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843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32808" y="4554141"/>
            <a:ext cx="2575098" cy="1544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8440" name="Rectangle 8"/>
          <p:cNvSpPr>
            <a:spLocks/>
          </p:cNvSpPr>
          <p:nvPr/>
        </p:nvSpPr>
        <p:spPr bwMode="auto">
          <a:xfrm>
            <a:off x="3390347" y="3875981"/>
            <a:ext cx="3092193"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and Supermarkets</a:t>
            </a:r>
          </a:p>
        </p:txBody>
      </p:sp>
      <p:pic>
        <p:nvPicPr>
          <p:cNvPr id="18441"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31086" y="1245691"/>
            <a:ext cx="3202410" cy="2402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8442" name="Rectangle 10"/>
          <p:cNvSpPr>
            <a:spLocks/>
          </p:cNvSpPr>
          <p:nvPr/>
        </p:nvSpPr>
        <p:spPr bwMode="auto">
          <a:xfrm>
            <a:off x="6382619" y="6166777"/>
            <a:ext cx="1197444"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Local food store.</a:t>
            </a:r>
          </a:p>
        </p:txBody>
      </p:sp>
      <p:sp>
        <p:nvSpPr>
          <p:cNvPr id="18443" name="Rectangle 11"/>
          <p:cNvSpPr>
            <a:spLocks/>
          </p:cNvSpPr>
          <p:nvPr/>
        </p:nvSpPr>
        <p:spPr bwMode="auto">
          <a:xfrm>
            <a:off x="3440652" y="3291418"/>
            <a:ext cx="2455800"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The oldest food market in London.</a:t>
            </a:r>
          </a:p>
        </p:txBody>
      </p:sp>
      <p:sp>
        <p:nvSpPr>
          <p:cNvPr id="18444" name="Rectangle 12"/>
          <p:cNvSpPr>
            <a:spLocks/>
          </p:cNvSpPr>
          <p:nvPr/>
        </p:nvSpPr>
        <p:spPr bwMode="auto">
          <a:xfrm>
            <a:off x="394023" y="6085582"/>
            <a:ext cx="2812852" cy="44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r>
              <a:rPr lang="en-US" altLang="ru-RU" sz="1266">
                <a:ea typeface="Gill Sans" charset="0"/>
                <a:cs typeface="Gill Sans" charset="0"/>
              </a:rPr>
              <a:t>Customers shop for groceries in a supermarket in London.</a:t>
            </a:r>
          </a:p>
        </p:txBody>
      </p:sp>
      <p:sp>
        <p:nvSpPr>
          <p:cNvPr id="18445" name="Rectangle 13"/>
          <p:cNvSpPr>
            <a:spLocks/>
          </p:cNvSpPr>
          <p:nvPr/>
        </p:nvSpPr>
        <p:spPr bwMode="auto">
          <a:xfrm>
            <a:off x="3430695" y="6166777"/>
            <a:ext cx="2725747"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A Sainsbury's supermarket in London.</a:t>
            </a:r>
          </a:p>
        </p:txBody>
      </p:sp>
    </p:spTree>
    <p:extLst>
      <p:ext uri="{BB962C8B-B14F-4D97-AF65-F5344CB8AC3E}">
        <p14:creationId xmlns:p14="http://schemas.microsoft.com/office/powerpoint/2010/main" val="649949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a:xfrm>
            <a:off x="892969" y="178594"/>
            <a:ext cx="7027664" cy="928688"/>
          </a:xfrm>
          <a:ln/>
        </p:spPr>
        <p:txBody>
          <a:bodyPr/>
          <a:lstStyle/>
          <a:p>
            <a:pPr algn="l"/>
            <a:r>
              <a:rPr lang="en-US" altLang="ru-RU"/>
              <a:t>Office life</a:t>
            </a:r>
          </a:p>
        </p:txBody>
      </p:sp>
      <p:sp>
        <p:nvSpPr>
          <p:cNvPr id="19458" name="Rectangle 2"/>
          <p:cNvSpPr>
            <a:spLocks/>
          </p:cNvSpPr>
          <p:nvPr/>
        </p:nvSpPr>
        <p:spPr bwMode="auto">
          <a:xfrm>
            <a:off x="332112" y="3425363"/>
            <a:ext cx="3137590"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Google Office in London Web Programming</a:t>
            </a:r>
          </a:p>
        </p:txBody>
      </p:sp>
      <p:pic>
        <p:nvPicPr>
          <p:cNvPr id="19459"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7555" y="1223367"/>
            <a:ext cx="3116461" cy="2062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209" y="4056311"/>
            <a:ext cx="5857875" cy="2834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9461" name="Rectangle 5"/>
          <p:cNvSpPr>
            <a:spLocks/>
          </p:cNvSpPr>
          <p:nvPr/>
        </p:nvSpPr>
        <p:spPr bwMode="auto">
          <a:xfrm>
            <a:off x="4808117" y="3425363"/>
            <a:ext cx="4310732"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Slides, discos and beanbags: the most fun offices in London</a:t>
            </a:r>
          </a:p>
        </p:txBody>
      </p:sp>
      <p:pic>
        <p:nvPicPr>
          <p:cNvPr id="19462"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0289" y="1098352"/>
            <a:ext cx="3303984" cy="2196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19463" name="Rectangle 7"/>
          <p:cNvSpPr>
            <a:spLocks/>
          </p:cNvSpPr>
          <p:nvPr/>
        </p:nvSpPr>
        <p:spPr bwMode="auto">
          <a:xfrm>
            <a:off x="6285384" y="4045148"/>
            <a:ext cx="2437805" cy="6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London is one of the hubs of the global economy. So there are a lot of business centres in London.</a:t>
            </a:r>
          </a:p>
        </p:txBody>
      </p:sp>
    </p:spTree>
    <p:extLst>
      <p:ext uri="{BB962C8B-B14F-4D97-AF65-F5344CB8AC3E}">
        <p14:creationId xmlns:p14="http://schemas.microsoft.com/office/powerpoint/2010/main" val="26415796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a:xfrm>
            <a:off x="339328" y="196453"/>
            <a:ext cx="7465219" cy="991195"/>
          </a:xfrm>
          <a:ln/>
        </p:spPr>
        <p:txBody>
          <a:bodyPr/>
          <a:lstStyle/>
          <a:p>
            <a:pPr algn="l"/>
            <a:r>
              <a:rPr lang="en-US" altLang="ru-RU" sz="5062"/>
              <a:t>Other useful everyday things</a:t>
            </a:r>
          </a:p>
        </p:txBody>
      </p:sp>
      <p:sp>
        <p:nvSpPr>
          <p:cNvPr id="20482" name="Rectangle 2"/>
          <p:cNvSpPr>
            <a:spLocks/>
          </p:cNvSpPr>
          <p:nvPr/>
        </p:nvSpPr>
        <p:spPr bwMode="auto">
          <a:xfrm>
            <a:off x="123900" y="3513832"/>
            <a:ext cx="1509117" cy="44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London policeman in front of Big Ben.</a:t>
            </a:r>
          </a:p>
        </p:txBody>
      </p:sp>
      <p:pic>
        <p:nvPicPr>
          <p:cNvPr id="2048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27936" y="2000250"/>
            <a:ext cx="2882057" cy="2160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0484" name="Rectangle 4"/>
          <p:cNvSpPr>
            <a:spLocks/>
          </p:cNvSpPr>
          <p:nvPr/>
        </p:nvSpPr>
        <p:spPr bwMode="auto">
          <a:xfrm>
            <a:off x="3463603" y="4313039"/>
            <a:ext cx="1419820" cy="63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A police car near a station in north of London.</a:t>
            </a:r>
          </a:p>
        </p:txBody>
      </p:sp>
      <p:pic>
        <p:nvPicPr>
          <p:cNvPr id="2048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78781" y="2531567"/>
            <a:ext cx="3268266" cy="171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048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976" y="1660922"/>
            <a:ext cx="1348383" cy="18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0487" name="Rectangle 7"/>
          <p:cNvSpPr>
            <a:spLocks/>
          </p:cNvSpPr>
          <p:nvPr/>
        </p:nvSpPr>
        <p:spPr bwMode="auto">
          <a:xfrm>
            <a:off x="1993004" y="1723927"/>
            <a:ext cx="1029129"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Police</a:t>
            </a:r>
          </a:p>
        </p:txBody>
      </p:sp>
      <p:sp>
        <p:nvSpPr>
          <p:cNvPr id="20488" name="Rectangle 8"/>
          <p:cNvSpPr>
            <a:spLocks/>
          </p:cNvSpPr>
          <p:nvPr/>
        </p:nvSpPr>
        <p:spPr bwMode="auto">
          <a:xfrm>
            <a:off x="5611752" y="1456036"/>
            <a:ext cx="1846211" cy="454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2953">
                <a:ea typeface="Gill Sans" charset="0"/>
                <a:cs typeface="Gill Sans" charset="0"/>
              </a:rPr>
              <a:t>Post Office</a:t>
            </a:r>
          </a:p>
        </p:txBody>
      </p:sp>
      <p:pic>
        <p:nvPicPr>
          <p:cNvPr id="20489"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0399" y="4438055"/>
            <a:ext cx="3038326" cy="2027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pic>
        <p:nvPicPr>
          <p:cNvPr id="20490"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02523" y="4462612"/>
            <a:ext cx="2634258" cy="197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
        <p:nvSpPr>
          <p:cNvPr id="20491" name="Rectangle 11"/>
          <p:cNvSpPr>
            <a:spLocks/>
          </p:cNvSpPr>
          <p:nvPr/>
        </p:nvSpPr>
        <p:spPr bwMode="auto">
          <a:xfrm>
            <a:off x="5867206" y="6532894"/>
            <a:ext cx="1335302"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 Mailman in Britain</a:t>
            </a:r>
          </a:p>
        </p:txBody>
      </p:sp>
      <p:sp>
        <p:nvSpPr>
          <p:cNvPr id="20492" name="Rectangle 12"/>
          <p:cNvSpPr>
            <a:spLocks/>
          </p:cNvSpPr>
          <p:nvPr/>
        </p:nvSpPr>
        <p:spPr bwMode="auto">
          <a:xfrm>
            <a:off x="263501" y="6532894"/>
            <a:ext cx="1094852" cy="19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spAutoFit/>
          </a:bodyPr>
          <a:lstStyle>
            <a:lvl1pPr algn="l">
              <a:defRPr sz="1200">
                <a:solidFill>
                  <a:schemeClr val="tx1"/>
                </a:solidFill>
                <a:latin typeface="Gill Sans" charset="0"/>
              </a:defRPr>
            </a:lvl1pPr>
            <a:lvl2pPr algn="l">
              <a:defRPr sz="1200">
                <a:solidFill>
                  <a:schemeClr val="tx1"/>
                </a:solidFill>
                <a:latin typeface="Gill Sans" charset="0"/>
              </a:defRPr>
            </a:lvl2pPr>
            <a:lvl3pPr algn="l">
              <a:defRPr sz="1200">
                <a:solidFill>
                  <a:schemeClr val="tx1"/>
                </a:solidFill>
                <a:latin typeface="Gill Sans" charset="0"/>
              </a:defRPr>
            </a:lvl3pPr>
            <a:lvl4pPr algn="l">
              <a:defRPr sz="1200">
                <a:solidFill>
                  <a:schemeClr val="tx1"/>
                </a:solidFill>
                <a:latin typeface="Gill Sans" charset="0"/>
              </a:defRPr>
            </a:lvl4pPr>
            <a:lvl5pPr algn="l">
              <a:defRPr sz="1200">
                <a:solidFill>
                  <a:schemeClr val="tx1"/>
                </a:solidFill>
                <a:latin typeface="Gill Sans" charset="0"/>
              </a:defRPr>
            </a:lvl5pPr>
            <a:lvl6pPr fontAlgn="base">
              <a:spcBef>
                <a:spcPct val="0"/>
              </a:spcBef>
              <a:spcAft>
                <a:spcPct val="0"/>
              </a:spcAft>
              <a:defRPr sz="1200">
                <a:solidFill>
                  <a:schemeClr val="tx1"/>
                </a:solidFill>
                <a:latin typeface="Gill Sans" charset="0"/>
              </a:defRPr>
            </a:lvl6pPr>
            <a:lvl7pPr fontAlgn="base">
              <a:spcBef>
                <a:spcPct val="0"/>
              </a:spcBef>
              <a:spcAft>
                <a:spcPct val="0"/>
              </a:spcAft>
              <a:defRPr sz="1200">
                <a:solidFill>
                  <a:schemeClr val="tx1"/>
                </a:solidFill>
                <a:latin typeface="Gill Sans" charset="0"/>
              </a:defRPr>
            </a:lvl7pPr>
            <a:lvl8pPr fontAlgn="base">
              <a:spcBef>
                <a:spcPct val="0"/>
              </a:spcBef>
              <a:spcAft>
                <a:spcPct val="0"/>
              </a:spcAft>
              <a:defRPr sz="1200">
                <a:solidFill>
                  <a:schemeClr val="tx1"/>
                </a:solidFill>
                <a:latin typeface="Gill Sans" charset="0"/>
              </a:defRPr>
            </a:lvl8pPr>
            <a:lvl9pPr fontAlgn="base">
              <a:spcBef>
                <a:spcPct val="0"/>
              </a:spcBef>
              <a:spcAft>
                <a:spcPct val="0"/>
              </a:spcAft>
              <a:defRPr sz="1200">
                <a:solidFill>
                  <a:schemeClr val="tx1"/>
                </a:solidFill>
                <a:latin typeface="Gill Sans" charset="0"/>
              </a:defRPr>
            </a:lvl9pPr>
          </a:lstStyle>
          <a:p>
            <a:pPr algn="ctr"/>
            <a:r>
              <a:rPr lang="en-US" altLang="ru-RU" sz="1266">
                <a:ea typeface="Gill Sans" charset="0"/>
                <a:cs typeface="Gill Sans" charset="0"/>
              </a:rPr>
              <a:t>Police Call Box</a:t>
            </a:r>
          </a:p>
        </p:txBody>
      </p:sp>
    </p:spTree>
    <p:extLst>
      <p:ext uri="{BB962C8B-B14F-4D97-AF65-F5344CB8AC3E}">
        <p14:creationId xmlns:p14="http://schemas.microsoft.com/office/powerpoint/2010/main" val="18732999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75656" y="1268760"/>
            <a:ext cx="6512511" cy="1143000"/>
          </a:xfrm>
        </p:spPr>
        <p:txBody>
          <a:bodyPr/>
          <a:lstStyle/>
          <a:p>
            <a:pPr algn="just"/>
            <a:r>
              <a:rPr lang="en-US" dirty="0" smtClean="0"/>
              <a:t>References</a:t>
            </a:r>
            <a:br>
              <a:rPr lang="en-US" dirty="0" smtClean="0"/>
            </a:br>
            <a:r>
              <a:rPr lang="en-US" dirty="0"/>
              <a:t/>
            </a:r>
            <a:br>
              <a:rPr lang="en-US" dirty="0"/>
            </a:br>
            <a:r>
              <a:rPr lang="en-US" sz="2000" u="sng" dirty="0">
                <a:solidFill>
                  <a:schemeClr val="tx1"/>
                </a:solidFill>
                <a:latin typeface="+mn-lt"/>
                <a:ea typeface="+mn-ea"/>
                <a:cs typeface="+mn-cs"/>
              </a:rPr>
              <a:t>1.</a:t>
            </a:r>
            <a:r>
              <a:rPr lang="en-US" sz="2000" u="sng" dirty="0">
                <a:solidFill>
                  <a:schemeClr val="tx1"/>
                </a:solidFill>
                <a:latin typeface="+mn-lt"/>
                <a:ea typeface="+mn-ea"/>
                <a:cs typeface="+mn-cs"/>
                <a:hlinkClick r:id="rId2"/>
              </a:rPr>
              <a:t>https://www.angloinfo.com/uk/how-to/uk-transport</a:t>
            </a:r>
            <a:r>
              <a:rPr lang="en-US" sz="2000" u="sng" dirty="0">
                <a:solidFill>
                  <a:schemeClr val="tx1"/>
                </a:solidFill>
                <a:latin typeface="+mn-lt"/>
                <a:ea typeface="+mn-ea"/>
                <a:cs typeface="+mn-cs"/>
              </a:rPr>
              <a:t/>
            </a:r>
            <a:br>
              <a:rPr lang="en-US" sz="2000" u="sng" dirty="0">
                <a:solidFill>
                  <a:schemeClr val="tx1"/>
                </a:solidFill>
                <a:latin typeface="+mn-lt"/>
                <a:ea typeface="+mn-ea"/>
                <a:cs typeface="+mn-cs"/>
              </a:rPr>
            </a:br>
            <a:r>
              <a:rPr lang="en-US" sz="2000" u="sng" dirty="0" smtClean="0">
                <a:solidFill>
                  <a:schemeClr val="tx1"/>
                </a:solidFill>
                <a:latin typeface="+mn-lt"/>
                <a:ea typeface="+mn-ea"/>
                <a:cs typeface="+mn-cs"/>
              </a:rPr>
              <a:t>2.http</a:t>
            </a:r>
            <a:r>
              <a:rPr lang="en-US" sz="2000" u="sng" dirty="0">
                <a:solidFill>
                  <a:schemeClr val="tx1"/>
                </a:solidFill>
                <a:latin typeface="+mn-lt"/>
                <a:ea typeface="+mn-ea"/>
                <a:cs typeface="+mn-cs"/>
              </a:rPr>
              <a:t>://www.bettertransport.org.uk/everyday-transport-risk-government-spending-review-say-transport-groups</a:t>
            </a:r>
            <a:endParaRPr lang="ru-RU" sz="2000" u="sng" dirty="0">
              <a:solidFill>
                <a:schemeClr val="tx1"/>
              </a:solidFill>
              <a:latin typeface="+mn-lt"/>
              <a:ea typeface="+mn-ea"/>
              <a:cs typeface="+mn-cs"/>
            </a:endParaRPr>
          </a:p>
        </p:txBody>
      </p:sp>
    </p:spTree>
    <p:extLst>
      <p:ext uri="{BB962C8B-B14F-4D97-AF65-F5344CB8AC3E}">
        <p14:creationId xmlns:p14="http://schemas.microsoft.com/office/powerpoint/2010/main" val="2383867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txBox="1">
            <a:spLocks/>
          </p:cNvSpPr>
          <p:nvPr/>
        </p:nvSpPr>
        <p:spPr>
          <a:xfrm>
            <a:off x="619944" y="629072"/>
            <a:ext cx="6904384" cy="5032176"/>
          </a:xfrm>
          <a:prstGeom prst="rect">
            <a:avLst/>
          </a:prstGeom>
        </p:spPr>
        <p:txBody>
          <a:bodyPr vert="horz" lIns="91440" tIns="45720" rIns="91440" bIns="45720" rtlCol="0">
            <a:normAutofit fontScale="92500" lnSpcReduction="100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None/>
            </a:pPr>
            <a:r>
              <a:rPr lang="en-US" dirty="0" smtClean="0"/>
              <a:t>	However, British cuisine has many regional varieties within the broader categories of English, Scottish and Welsh cuisine. Despite the fact that each region has its own traditional dishes, British cuisine is being often limited in international recognition to some commonly known dishes.</a:t>
            </a:r>
          </a:p>
          <a:p>
            <a:pPr marL="45720" indent="0">
              <a:buNone/>
            </a:pPr>
            <a:r>
              <a:rPr lang="en-US" dirty="0" smtClean="0"/>
              <a:t>We want to dwell on</a:t>
            </a:r>
          </a:p>
          <a:p>
            <a:pPr marL="502920" indent="-457200">
              <a:buAutoNum type="arabicPeriod"/>
            </a:pPr>
            <a:r>
              <a:rPr lang="en-US" b="1" dirty="0" err="1" smtClean="0"/>
              <a:t>Fish’n‘Chips</a:t>
            </a:r>
            <a:endParaRPr lang="en-US" b="1" dirty="0" smtClean="0"/>
          </a:p>
          <a:p>
            <a:pPr marL="502920" indent="-457200">
              <a:buAutoNum type="arabicPeriod"/>
            </a:pPr>
            <a:r>
              <a:rPr lang="en-US" b="1" dirty="0"/>
              <a:t>The Sunday Roast</a:t>
            </a:r>
          </a:p>
          <a:p>
            <a:pPr marL="502920" indent="-457200">
              <a:buAutoNum type="arabicPeriod"/>
            </a:pPr>
            <a:r>
              <a:rPr lang="en-US" b="1" dirty="0"/>
              <a:t>Bubble and </a:t>
            </a:r>
            <a:r>
              <a:rPr lang="en-US" b="1" dirty="0" smtClean="0"/>
              <a:t>Squeak</a:t>
            </a:r>
          </a:p>
          <a:p>
            <a:pPr marL="502920" indent="-457200">
              <a:buAutoNum type="arabicPeriod"/>
            </a:pPr>
            <a:r>
              <a:rPr lang="en-US" b="1" dirty="0"/>
              <a:t>Yorkshire </a:t>
            </a:r>
            <a:r>
              <a:rPr lang="en-US" b="1" dirty="0" smtClean="0"/>
              <a:t>Pudding</a:t>
            </a:r>
          </a:p>
          <a:p>
            <a:pPr marL="45720" indent="0">
              <a:buNone/>
            </a:pPr>
            <a:r>
              <a:rPr lang="en-US" b="1" dirty="0" smtClean="0"/>
              <a:t>N.B. </a:t>
            </a:r>
            <a:r>
              <a:rPr lang="en-US" dirty="0" smtClean="0"/>
              <a:t>The </a:t>
            </a:r>
            <a:r>
              <a:rPr lang="en-US" dirty="0"/>
              <a:t>great British breakfast is famous </a:t>
            </a:r>
            <a:r>
              <a:rPr lang="en-US" dirty="0" smtClean="0"/>
              <a:t>throughout </a:t>
            </a:r>
            <a:r>
              <a:rPr lang="en-US" dirty="0"/>
              <a:t>the </a:t>
            </a:r>
            <a:r>
              <a:rPr lang="en-US" dirty="0" smtClean="0"/>
              <a:t>world, but nowadays it’s a bit of myth (as the Brits say). Thus, we decided to pay our attention namely to this TOP-4 of British dishes.</a:t>
            </a:r>
            <a:endParaRPr lang="en-US" b="1" dirty="0" smtClean="0"/>
          </a:p>
          <a:p>
            <a:pPr marL="502920" indent="-457200">
              <a:buAutoNum type="arabicPeriod"/>
            </a:pPr>
            <a:endParaRPr lang="en-US" b="1" dirty="0" smtClean="0"/>
          </a:p>
          <a:p>
            <a:pPr marL="502920" indent="-457200">
              <a:buAutoNum type="arabicPeriod"/>
            </a:pPr>
            <a:endParaRPr lang="ru-RU" b="1" dirty="0" smtClean="0"/>
          </a:p>
          <a:p>
            <a:endParaRPr lang="ru-RU" dirty="0"/>
          </a:p>
        </p:txBody>
      </p:sp>
    </p:spTree>
    <p:extLst>
      <p:ext uri="{BB962C8B-B14F-4D97-AF65-F5344CB8AC3E}">
        <p14:creationId xmlns:p14="http://schemas.microsoft.com/office/powerpoint/2010/main" val="185782137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Thank you!</a:t>
            </a:r>
            <a:endParaRPr lang="ru-RU" dirty="0"/>
          </a:p>
        </p:txBody>
      </p:sp>
    </p:spTree>
    <p:extLst>
      <p:ext uri="{BB962C8B-B14F-4D97-AF65-F5344CB8AC3E}">
        <p14:creationId xmlns:p14="http://schemas.microsoft.com/office/powerpoint/2010/main" val="18890142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a:spLocks noGrp="1"/>
          </p:cNvSpPr>
          <p:nvPr>
            <p:ph sz="quarter" idx="13"/>
          </p:nvPr>
        </p:nvSpPr>
        <p:spPr>
          <a:xfrm>
            <a:off x="1331640" y="2996952"/>
            <a:ext cx="6400800" cy="3474720"/>
          </a:xfrm>
        </p:spPr>
        <p:txBody>
          <a:bodyPr>
            <a:normAutofit fontScale="92500" lnSpcReduction="10000"/>
          </a:bodyPr>
          <a:lstStyle/>
          <a:p>
            <a:pPr marL="45720" indent="0" algn="ctr">
              <a:buNone/>
            </a:pPr>
            <a:r>
              <a:rPr lang="en-US" dirty="0"/>
              <a:t>!</a:t>
            </a:r>
            <a:r>
              <a:rPr lang="en-US" dirty="0" smtClean="0"/>
              <a:t>Fresh </a:t>
            </a:r>
            <a:r>
              <a:rPr lang="en-US" dirty="0"/>
              <a:t>cod is the most common fish for </a:t>
            </a:r>
            <a:r>
              <a:rPr lang="en-US" b="1" dirty="0" smtClean="0"/>
              <a:t>the </a:t>
            </a:r>
            <a:r>
              <a:rPr lang="en-US" b="1" dirty="0"/>
              <a:t>traditional fish and </a:t>
            </a:r>
            <a:r>
              <a:rPr lang="en-US" b="1" dirty="0" smtClean="0"/>
              <a:t>chips</a:t>
            </a:r>
            <a:endParaRPr lang="en-US" b="1" dirty="0"/>
          </a:p>
          <a:p>
            <a:pPr marL="45720" indent="0" algn="ctr">
              <a:buNone/>
            </a:pPr>
            <a:r>
              <a:rPr lang="en-US" dirty="0" smtClean="0"/>
              <a:t>! The </a:t>
            </a:r>
            <a:r>
              <a:rPr lang="en-US" dirty="0"/>
              <a:t>fresh fish is dipped in flour and then dipped in batter and deep fried, it is then served with chips (fresh not frozen) and usually you will be asked if you want salt and vinegar added. </a:t>
            </a:r>
            <a:endParaRPr lang="en-US" dirty="0" smtClean="0"/>
          </a:p>
          <a:p>
            <a:pPr marL="45720" indent="0" algn="ctr">
              <a:buNone/>
            </a:pPr>
            <a:r>
              <a:rPr lang="en-US" dirty="0" smtClean="0"/>
              <a:t>! Traditionally </a:t>
            </a:r>
            <a:r>
              <a:rPr lang="en-US" dirty="0"/>
              <a:t>fish and chips were served up wrapped in old newspaper. Nowadays (thanks to hygiene laws) they are wrapped in greaseproof paper and sometimes paper that has been specially printed to look like newspaper</a:t>
            </a:r>
            <a:r>
              <a:rPr lang="en-US" dirty="0" smtClean="0"/>
              <a:t>.</a:t>
            </a:r>
            <a:endParaRPr lang="en-US" dirty="0"/>
          </a:p>
        </p:txBody>
      </p:sp>
      <p:pic>
        <p:nvPicPr>
          <p:cNvPr id="5" name="Picture 2" descr="http://howtofeedaloon.com/wp-content/uploads/2014/04/fish_chips_feature.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28757" y="836712"/>
            <a:ext cx="4847499" cy="2160240"/>
          </a:xfrm>
          <a:prstGeom prst="rect">
            <a:avLst/>
          </a:prstGeom>
          <a:noFill/>
          <a:extLst/>
        </p:spPr>
      </p:pic>
      <p:sp>
        <p:nvSpPr>
          <p:cNvPr id="7" name="Заголовок 1"/>
          <p:cNvSpPr>
            <a:spLocks noGrp="1"/>
          </p:cNvSpPr>
          <p:nvPr>
            <p:ph type="title"/>
          </p:nvPr>
        </p:nvSpPr>
        <p:spPr>
          <a:xfrm>
            <a:off x="-684584" y="15785"/>
            <a:ext cx="4574348" cy="1143000"/>
          </a:xfrm>
        </p:spPr>
        <p:txBody>
          <a:bodyPr/>
          <a:lstStyle/>
          <a:p>
            <a:pPr marL="0" indent="0">
              <a:buNone/>
            </a:pPr>
            <a:r>
              <a:rPr lang="en-US" dirty="0" err="1"/>
              <a:t>Fish’n‘Chips</a:t>
            </a:r>
            <a:r>
              <a:rPr lang="en-US" dirty="0"/>
              <a:t/>
            </a:r>
            <a:br>
              <a:rPr lang="en-US" dirty="0"/>
            </a:br>
            <a:r>
              <a:rPr lang="ru-RU" dirty="0"/>
              <a:t/>
            </a:r>
            <a:br>
              <a:rPr lang="ru-RU" dirty="0"/>
            </a:br>
            <a:endParaRPr lang="ru-RU" dirty="0"/>
          </a:p>
        </p:txBody>
      </p:sp>
    </p:spTree>
    <p:extLst>
      <p:ext uri="{BB962C8B-B14F-4D97-AF65-F5344CB8AC3E}">
        <p14:creationId xmlns:p14="http://schemas.microsoft.com/office/powerpoint/2010/main" val="21404231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332656"/>
            <a:ext cx="6512511" cy="1143000"/>
          </a:xfrm>
        </p:spPr>
        <p:txBody>
          <a:bodyPr/>
          <a:lstStyle/>
          <a:p>
            <a:pPr marL="0" indent="0">
              <a:buNone/>
            </a:pPr>
            <a:r>
              <a:rPr lang="en-US" b="0" dirty="0">
                <a:effectLst/>
              </a:rPr>
              <a:t>The Sunday Roast</a:t>
            </a:r>
            <a:endParaRPr lang="ru-RU" dirty="0"/>
          </a:p>
        </p:txBody>
      </p:sp>
      <p:sp>
        <p:nvSpPr>
          <p:cNvPr id="3" name="Объект 2"/>
          <p:cNvSpPr>
            <a:spLocks noGrp="1"/>
          </p:cNvSpPr>
          <p:nvPr>
            <p:ph sz="quarter" idx="13"/>
          </p:nvPr>
        </p:nvSpPr>
        <p:spPr>
          <a:xfrm>
            <a:off x="683568" y="1268760"/>
            <a:ext cx="7776864" cy="3888432"/>
          </a:xfrm>
        </p:spPr>
        <p:txBody>
          <a:bodyPr>
            <a:noAutofit/>
          </a:bodyPr>
          <a:lstStyle/>
          <a:p>
            <a:pPr marL="365760" lvl="1" indent="0">
              <a:buNone/>
            </a:pPr>
            <a:r>
              <a:rPr lang="en-US" sz="1600" dirty="0"/>
              <a:t>Every Sunday thousands of British families sit down together to eat a veritable feast of roasted meat served with roast </a:t>
            </a:r>
            <a:r>
              <a:rPr lang="en-US" sz="1600" dirty="0" smtClean="0"/>
              <a:t>potatoes or vegetables</a:t>
            </a:r>
          </a:p>
          <a:p>
            <a:pPr marL="365760" lvl="1" indent="0">
              <a:buNone/>
            </a:pPr>
            <a:r>
              <a:rPr lang="en-US" sz="1600" b="1" dirty="0" smtClean="0"/>
              <a:t>But what are the roots of this tradition?</a:t>
            </a:r>
          </a:p>
          <a:p>
            <a:pPr lvl="1"/>
            <a:r>
              <a:rPr lang="en-US" sz="1600" dirty="0"/>
              <a:t>In medieval times the village serfs served the squire for six days a week. Sundays however were </a:t>
            </a:r>
            <a:r>
              <a:rPr lang="en-US" sz="1600" dirty="0" smtClean="0"/>
              <a:t>a </a:t>
            </a:r>
            <a:r>
              <a:rPr lang="en-US" sz="1600" dirty="0"/>
              <a:t>day of rest, and after the morning church service, serfs would assemble in a field and practice their battle </a:t>
            </a:r>
            <a:r>
              <a:rPr lang="en-US" sz="1600" dirty="0" smtClean="0"/>
              <a:t>techniques. They </a:t>
            </a:r>
            <a:r>
              <a:rPr lang="en-US" sz="1600" dirty="0"/>
              <a:t>were rewarded with mugs of ale and a feast of oxen roasted on a spit</a:t>
            </a:r>
            <a:r>
              <a:rPr lang="en-US" sz="1600" dirty="0" smtClean="0"/>
              <a:t>. </a:t>
            </a:r>
          </a:p>
          <a:p>
            <a:pPr lvl="1"/>
            <a:r>
              <a:rPr lang="en-US" sz="1600" dirty="0" smtClean="0"/>
              <a:t>The </a:t>
            </a:r>
            <a:r>
              <a:rPr lang="en-US" sz="1600" dirty="0"/>
              <a:t>tradition has survived because the meat can be put in the oven to roast before the family goes to church and be ready to eat when they return</a:t>
            </a:r>
            <a:r>
              <a:rPr lang="en-US" sz="1600" dirty="0" smtClean="0"/>
              <a:t>.</a:t>
            </a:r>
          </a:p>
          <a:p>
            <a:pPr lvl="1"/>
            <a:r>
              <a:rPr lang="en-US" sz="1600" dirty="0"/>
              <a:t>Typical meats for roasting are joints of beef, pork, lamb or a whole chicken. </a:t>
            </a:r>
            <a:r>
              <a:rPr lang="en-US" sz="1600" dirty="0" smtClean="0"/>
              <a:t>But any </a:t>
            </a:r>
            <a:r>
              <a:rPr lang="en-US" sz="1600" dirty="0"/>
              <a:t>self respecting Sunday roast should be served with a gravy made from the meat </a:t>
            </a:r>
            <a:r>
              <a:rPr lang="en-US" sz="1600" dirty="0" smtClean="0"/>
              <a:t>juices</a:t>
            </a:r>
            <a:r>
              <a:rPr lang="en-US" sz="1600" dirty="0"/>
              <a:t>!</a:t>
            </a:r>
            <a:endParaRPr lang="ru-RU" sz="1600" dirty="0"/>
          </a:p>
        </p:txBody>
      </p:sp>
      <p:pic>
        <p:nvPicPr>
          <p:cNvPr id="5122" name="Picture 2" descr="http://explorebuxtonderbyshire.co.uk/wp-content/uploads/2014/06/Sunday-roast-carvery-Gardeners-Pub-Southfields-Wimbled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4570274"/>
            <a:ext cx="3150484" cy="2143709"/>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descr="http://sunrise.edu.vn/wp-content/uploads/2014/12/Sunday-roast-with-Yorkshire-pudding.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4088" y="4437112"/>
            <a:ext cx="3168352" cy="2160240"/>
          </a:xfrm>
          <a:prstGeom prst="rect">
            <a:avLst/>
          </a:prstGeom>
          <a:noFill/>
          <a:ln>
            <a:noFill/>
          </a:ln>
        </p:spPr>
      </p:pic>
    </p:spTree>
    <p:extLst>
      <p:ext uri="{BB962C8B-B14F-4D97-AF65-F5344CB8AC3E}">
        <p14:creationId xmlns:p14="http://schemas.microsoft.com/office/powerpoint/2010/main" val="35796042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59" y="332656"/>
            <a:ext cx="6512511" cy="1143000"/>
          </a:xfrm>
        </p:spPr>
        <p:txBody>
          <a:bodyPr/>
          <a:lstStyle/>
          <a:p>
            <a:pPr marL="0" indent="0">
              <a:buNone/>
            </a:pPr>
            <a:r>
              <a:rPr lang="en-US" dirty="0" smtClean="0"/>
              <a:t>Bubble and Squeak</a:t>
            </a:r>
            <a:br>
              <a:rPr lang="en-US" dirty="0" smtClean="0"/>
            </a:br>
            <a:r>
              <a:rPr lang="ru-RU" dirty="0" smtClean="0"/>
              <a:t/>
            </a:r>
            <a:br>
              <a:rPr lang="ru-RU" dirty="0" smtClean="0"/>
            </a:br>
            <a:endParaRPr lang="ru-RU" dirty="0"/>
          </a:p>
        </p:txBody>
      </p:sp>
      <p:sp>
        <p:nvSpPr>
          <p:cNvPr id="3" name="Объект 2"/>
          <p:cNvSpPr>
            <a:spLocks noGrp="1"/>
          </p:cNvSpPr>
          <p:nvPr>
            <p:ph sz="quarter" idx="13"/>
          </p:nvPr>
        </p:nvSpPr>
        <p:spPr>
          <a:xfrm>
            <a:off x="1547664" y="1772816"/>
            <a:ext cx="6616824" cy="3762752"/>
          </a:xfrm>
        </p:spPr>
        <p:txBody>
          <a:bodyPr>
            <a:normAutofit/>
          </a:bodyPr>
          <a:lstStyle/>
          <a:p>
            <a:r>
              <a:rPr lang="en-US" sz="1800" dirty="0" smtClean="0"/>
              <a:t>The </a:t>
            </a:r>
            <a:r>
              <a:rPr lang="en-US" sz="1800" dirty="0"/>
              <a:t>chief ingredients are </a:t>
            </a:r>
            <a:r>
              <a:rPr lang="en-US" sz="1800" dirty="0" smtClean="0"/>
              <a:t>potatoes </a:t>
            </a:r>
            <a:r>
              <a:rPr lang="en-US" sz="1800" dirty="0"/>
              <a:t>and cabbage, but carrots, peas, </a:t>
            </a:r>
            <a:r>
              <a:rPr lang="en-US" sz="1800" dirty="0" smtClean="0"/>
              <a:t>Brussels sprouts </a:t>
            </a:r>
            <a:r>
              <a:rPr lang="en-US" sz="1800" dirty="0"/>
              <a:t>and other vegetables can be added. </a:t>
            </a:r>
            <a:endParaRPr lang="en-US" sz="1800" dirty="0" smtClean="0"/>
          </a:p>
          <a:p>
            <a:r>
              <a:rPr lang="en-US" sz="1800" dirty="0" smtClean="0"/>
              <a:t>The </a:t>
            </a:r>
            <a:r>
              <a:rPr lang="en-US" sz="1800" dirty="0"/>
              <a:t>cold chopped vegetables (and cold chopped meat if used) are fried in a pan together with mashed </a:t>
            </a:r>
            <a:r>
              <a:rPr lang="en-US" sz="1800" dirty="0" smtClean="0"/>
              <a:t>potatoes </a:t>
            </a:r>
            <a:r>
              <a:rPr lang="en-US" sz="1800" dirty="0"/>
              <a:t>until the mixture is well-cooked and browned.</a:t>
            </a:r>
          </a:p>
          <a:p>
            <a:r>
              <a:rPr lang="en-US" sz="1800" dirty="0"/>
              <a:t>There are various theories as to the origin of its name, one of them being that it is a description of the action and sound made during the cooking process</a:t>
            </a:r>
            <a:r>
              <a:rPr lang="en-US" sz="1800" dirty="0" smtClean="0"/>
              <a:t>.</a:t>
            </a:r>
            <a:endParaRPr lang="en-US" sz="1800" dirty="0"/>
          </a:p>
        </p:txBody>
      </p:sp>
      <p:sp>
        <p:nvSpPr>
          <p:cNvPr id="4" name="Объект 2"/>
          <p:cNvSpPr txBox="1">
            <a:spLocks/>
          </p:cNvSpPr>
          <p:nvPr/>
        </p:nvSpPr>
        <p:spPr>
          <a:xfrm>
            <a:off x="1143000" y="1052736"/>
            <a:ext cx="6381328" cy="1041296"/>
          </a:xfrm>
          <a:prstGeom prst="rect">
            <a:avLst/>
          </a:prstGeom>
        </p:spPr>
        <p:txBody>
          <a:bodyPr vert="horz" lIns="91440" tIns="45720" rIns="91440" bIns="45720" rtlCol="0">
            <a:normAutofit/>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pPr marL="45720" indent="0">
              <a:buFont typeface="Georgia" pitchFamily="18" charset="0"/>
              <a:buNone/>
            </a:pPr>
            <a:r>
              <a:rPr lang="en-US" sz="1600" dirty="0" smtClean="0"/>
              <a:t>(sometimes just called bubble) is a traditional English dish made with the shallow-fried leftover vegetables from a Sunday roast dinner</a:t>
            </a:r>
            <a:endParaRPr lang="ru-RU" sz="1600" dirty="0"/>
          </a:p>
        </p:txBody>
      </p:sp>
      <p:pic>
        <p:nvPicPr>
          <p:cNvPr id="5" name="Рисунок 4" descr="http://jukeswellnesscenter.com/wp-content/uploads/2013/11/recipe-bubblesqueak.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4725144"/>
            <a:ext cx="3960440" cy="2017792"/>
          </a:xfrm>
          <a:prstGeom prst="rect">
            <a:avLst/>
          </a:prstGeom>
          <a:noFill/>
          <a:ln>
            <a:noFill/>
          </a:ln>
        </p:spPr>
      </p:pic>
      <p:pic>
        <p:nvPicPr>
          <p:cNvPr id="3074" name="Picture 2" descr="http://cf.foodista.com/content/fp/yll8mx7qvevhds3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3826611"/>
            <a:ext cx="1496623" cy="2916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25053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6080463" cy="936104"/>
          </a:xfrm>
        </p:spPr>
        <p:txBody>
          <a:bodyPr/>
          <a:lstStyle/>
          <a:p>
            <a:pPr marL="0" indent="0">
              <a:buNone/>
            </a:pPr>
            <a:r>
              <a:rPr lang="en-US" dirty="0">
                <a:effectLst/>
              </a:rPr>
              <a:t>Yorkshire Pudding</a:t>
            </a:r>
            <a:endParaRPr lang="ru-RU" dirty="0"/>
          </a:p>
        </p:txBody>
      </p:sp>
      <p:sp>
        <p:nvSpPr>
          <p:cNvPr id="3" name="Объект 2"/>
          <p:cNvSpPr>
            <a:spLocks noGrp="1"/>
          </p:cNvSpPr>
          <p:nvPr>
            <p:ph sz="quarter" idx="13"/>
          </p:nvPr>
        </p:nvSpPr>
        <p:spPr>
          <a:xfrm>
            <a:off x="4590060" y="4782636"/>
            <a:ext cx="3528392" cy="1796109"/>
          </a:xfrm>
        </p:spPr>
        <p:txBody>
          <a:bodyPr>
            <a:normAutofit/>
          </a:bodyPr>
          <a:lstStyle/>
          <a:p>
            <a:pPr marL="45720" indent="0">
              <a:buNone/>
            </a:pPr>
            <a:r>
              <a:rPr lang="en-US" sz="2000" dirty="0" smtClean="0"/>
              <a:t>!!! Similar </a:t>
            </a:r>
            <a:r>
              <a:rPr lang="en-US" sz="2000" dirty="0"/>
              <a:t>to Yorkshire Pudding but with sausages placed in the batter before cooking</a:t>
            </a:r>
            <a:endParaRPr lang="ru-RU" sz="2000" dirty="0"/>
          </a:p>
        </p:txBody>
      </p:sp>
      <p:sp>
        <p:nvSpPr>
          <p:cNvPr id="4" name="Заголовок 1"/>
          <p:cNvSpPr txBox="1">
            <a:spLocks/>
          </p:cNvSpPr>
          <p:nvPr/>
        </p:nvSpPr>
        <p:spPr>
          <a:xfrm>
            <a:off x="3635896" y="3429000"/>
            <a:ext cx="5072351" cy="1468505"/>
          </a:xfrm>
          <a:prstGeom prst="rect">
            <a:avLst/>
          </a:prstGeom>
          <a:effectLst/>
        </p:spPr>
        <p:txBody>
          <a:bodyPr vert="horz" lIns="91440" tIns="45720" rIns="91440" bIns="45720" rtlCol="0" anchor="t" anchorCtr="0">
            <a:noAutofit/>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indent="0">
              <a:buFont typeface="Georgia" pitchFamily="18" charset="0"/>
              <a:buNone/>
            </a:pPr>
            <a:endParaRPr lang="ru-RU" dirty="0"/>
          </a:p>
        </p:txBody>
      </p:sp>
      <p:sp>
        <p:nvSpPr>
          <p:cNvPr id="5" name="Прямоугольник 4"/>
          <p:cNvSpPr/>
          <p:nvPr/>
        </p:nvSpPr>
        <p:spPr>
          <a:xfrm>
            <a:off x="4068256" y="3212976"/>
            <a:ext cx="4572000" cy="1569660"/>
          </a:xfrm>
          <a:prstGeom prst="rect">
            <a:avLst/>
          </a:prstGeom>
        </p:spPr>
        <p:txBody>
          <a:bodyPr>
            <a:spAutoFit/>
          </a:bodyPr>
          <a:lstStyle/>
          <a:p>
            <a:r>
              <a:rPr lang="en-US" sz="3200" b="1" dirty="0"/>
              <a:t>Toad-in-the-Hole</a:t>
            </a:r>
            <a:r>
              <a:rPr lang="en-US" sz="3200" dirty="0"/>
              <a:t> (sausages covered in batter and </a:t>
            </a:r>
            <a:r>
              <a:rPr lang="en-US" sz="3200" dirty="0" smtClean="0"/>
              <a:t>roasted)</a:t>
            </a:r>
            <a:endParaRPr lang="ru-RU" sz="3200" dirty="0"/>
          </a:p>
        </p:txBody>
      </p:sp>
      <p:sp>
        <p:nvSpPr>
          <p:cNvPr id="6" name="Объект 2"/>
          <p:cNvSpPr txBox="1">
            <a:spLocks/>
          </p:cNvSpPr>
          <p:nvPr/>
        </p:nvSpPr>
        <p:spPr>
          <a:xfrm>
            <a:off x="331912" y="1093142"/>
            <a:ext cx="7552456" cy="2448272"/>
          </a:xfrm>
          <a:prstGeom prst="rect">
            <a:avLst/>
          </a:prstGeom>
        </p:spPr>
        <p:txBody>
          <a:bodyPr vert="horz" lIns="91440" tIns="45720" rIns="91440" bIns="45720" rtlCol="0">
            <a:normAutofit fontScale="25000" lnSpcReduction="20000"/>
          </a:bodyPr>
          <a:lst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a:lstStyle>
          <a:p>
            <a:r>
              <a:rPr lang="en-US" sz="7200" dirty="0" smtClean="0"/>
              <a:t>This dish is not usually eaten as a dessert like other puddings but instead as part of the main course or at a starter.</a:t>
            </a:r>
          </a:p>
          <a:p>
            <a:r>
              <a:rPr lang="en-US" sz="7200" dirty="0" smtClean="0"/>
              <a:t>Yorkshire pudding, made from flour, eggs and milk, is a sort of batter baked in the oven and usually moistened with gravy. </a:t>
            </a:r>
          </a:p>
          <a:p>
            <a:r>
              <a:rPr lang="en-US" sz="7200" dirty="0" smtClean="0"/>
              <a:t>The traditional way to eat a Yorkshire pudding is to have a large, flat one filled with gravy and vegetables as a starter of the meal. Then when the meal is over, any unused puddings should be served with jam or ice-cream as a dessert.</a:t>
            </a:r>
          </a:p>
          <a:p>
            <a:endParaRPr lang="ru-RU" dirty="0"/>
          </a:p>
        </p:txBody>
      </p:sp>
      <p:pic>
        <p:nvPicPr>
          <p:cNvPr id="6146" name="Picture 2" descr="https://im1-tub-ru.yandex.net/i?id=2a66fe1336fbaa8de2a602bce49cbcdf&amp;n=33&amp;h=215&amp;w=32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139314"/>
            <a:ext cx="3528392" cy="1513822"/>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jamesmcconnell.me/wp-content/uploads/2014/02/Yorkshire-Pudding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52320" y="623718"/>
            <a:ext cx="1410187" cy="93884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thelollingtonpost.com/wp-content/uploads/2015/07/3.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6" y="4897505"/>
            <a:ext cx="2520280" cy="1856651"/>
          </a:xfrm>
          <a:prstGeom prst="rect">
            <a:avLst/>
          </a:prstGeom>
          <a:noFill/>
          <a:extLst/>
        </p:spPr>
      </p:pic>
    </p:spTree>
    <p:extLst>
      <p:ext uri="{BB962C8B-B14F-4D97-AF65-F5344CB8AC3E}">
        <p14:creationId xmlns:p14="http://schemas.microsoft.com/office/powerpoint/2010/main" val="10308462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0648"/>
            <a:ext cx="6512511" cy="1143000"/>
          </a:xfrm>
        </p:spPr>
        <p:txBody>
          <a:bodyPr/>
          <a:lstStyle/>
          <a:p>
            <a:r>
              <a:rPr lang="en-US" dirty="0" smtClean="0"/>
              <a:t>References:</a:t>
            </a:r>
            <a:endParaRPr lang="ru-RU" dirty="0"/>
          </a:p>
        </p:txBody>
      </p:sp>
      <p:sp>
        <p:nvSpPr>
          <p:cNvPr id="3" name="Объект 2"/>
          <p:cNvSpPr>
            <a:spLocks noGrp="1"/>
          </p:cNvSpPr>
          <p:nvPr>
            <p:ph sz="quarter" idx="13"/>
          </p:nvPr>
        </p:nvSpPr>
        <p:spPr>
          <a:xfrm>
            <a:off x="611560" y="2132856"/>
            <a:ext cx="6400800" cy="3474720"/>
          </a:xfrm>
        </p:spPr>
        <p:txBody>
          <a:bodyPr/>
          <a:lstStyle/>
          <a:p>
            <a:pPr marL="45720" indent="0">
              <a:buNone/>
            </a:pPr>
            <a:r>
              <a:rPr lang="en-US" dirty="0">
                <a:hlinkClick r:id="rId2"/>
              </a:rPr>
              <a:t>http://</a:t>
            </a:r>
            <a:r>
              <a:rPr lang="en-US" dirty="0" smtClean="0">
                <a:hlinkClick r:id="rId2"/>
              </a:rPr>
              <a:t>www.learnenglish.de/culture/foodculture.html</a:t>
            </a:r>
            <a:endParaRPr lang="en-US" dirty="0" smtClean="0"/>
          </a:p>
          <a:p>
            <a:pPr marL="45720" indent="0">
              <a:buNone/>
            </a:pPr>
            <a:r>
              <a:rPr lang="en-US" dirty="0">
                <a:hlinkClick r:id="rId3"/>
              </a:rPr>
              <a:t>http://letsgostudy.ru/british-habits-of-eating</a:t>
            </a:r>
            <a:r>
              <a:rPr lang="en-US" dirty="0" smtClean="0">
                <a:hlinkClick r:id="rId3"/>
              </a:rPr>
              <a:t>/</a:t>
            </a:r>
            <a:endParaRPr lang="en-US" dirty="0" smtClean="0"/>
          </a:p>
          <a:p>
            <a:pPr marL="45720" indent="0">
              <a:buNone/>
            </a:pPr>
            <a:r>
              <a:rPr lang="en-US" dirty="0">
                <a:hlinkClick r:id="rId4"/>
              </a:rPr>
              <a:t>http://</a:t>
            </a:r>
            <a:r>
              <a:rPr lang="en-US" dirty="0" smtClean="0">
                <a:hlinkClick r:id="rId4"/>
              </a:rPr>
              <a:t>www.bl.uk/learning/citizenship/foodstories/Accessible/eatinghabits/changesineatinghabits.html</a:t>
            </a:r>
            <a:endParaRPr lang="en-US" dirty="0" smtClean="0"/>
          </a:p>
          <a:p>
            <a:pPr marL="45720" indent="0">
              <a:buNone/>
            </a:pPr>
            <a:r>
              <a:rPr lang="en-US">
                <a:hlinkClick r:id="rId5"/>
              </a:rPr>
              <a:t>http://</a:t>
            </a:r>
            <a:r>
              <a:rPr lang="en-US" smtClean="0">
                <a:hlinkClick r:id="rId5"/>
              </a:rPr>
              <a:t>resources.woodlands-junior.kent.sch.uk/customs/food.html</a:t>
            </a:r>
            <a:endParaRPr lang="en-US" smtClean="0"/>
          </a:p>
          <a:p>
            <a:pPr marL="45720" indent="0">
              <a:buNone/>
            </a:pPr>
            <a:endParaRPr lang="ru-RU" dirty="0"/>
          </a:p>
        </p:txBody>
      </p:sp>
    </p:spTree>
    <p:extLst>
      <p:ext uri="{BB962C8B-B14F-4D97-AF65-F5344CB8AC3E}">
        <p14:creationId xmlns:p14="http://schemas.microsoft.com/office/powerpoint/2010/main" val="3630636222"/>
      </p:ext>
    </p:extLst>
  </p:cSld>
  <p:clrMapOvr>
    <a:masterClrMapping/>
  </p:clrMapOvr>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876</TotalTime>
  <Words>1910</Words>
  <Application>Microsoft Office PowerPoint</Application>
  <PresentationFormat>Экран (4:3)</PresentationFormat>
  <Paragraphs>149</Paragraphs>
  <Slides>40</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40</vt:i4>
      </vt:variant>
    </vt:vector>
  </HeadingPairs>
  <TitlesOfParts>
    <vt:vector size="45" baseType="lpstr">
      <vt:lpstr>Arial</vt:lpstr>
      <vt:lpstr>Georgia</vt:lpstr>
      <vt:lpstr>Gill Sans</vt:lpstr>
      <vt:lpstr>Trebuchet MS</vt:lpstr>
      <vt:lpstr>Воздушный поток</vt:lpstr>
      <vt:lpstr>By Panova Lyubov, Platonenkova Olga, Trofimova Mary, Khvan Mary, Mukhidinov Donier   </vt:lpstr>
      <vt:lpstr>British Eating Habits</vt:lpstr>
      <vt:lpstr>Historical note: </vt:lpstr>
      <vt:lpstr>Презентация PowerPoint</vt:lpstr>
      <vt:lpstr>Fish’n‘Chips  </vt:lpstr>
      <vt:lpstr>The Sunday Roast</vt:lpstr>
      <vt:lpstr>Bubble and Squeak  </vt:lpstr>
      <vt:lpstr>Yorkshire Pudding</vt:lpstr>
      <vt:lpstr>References:</vt:lpstr>
      <vt:lpstr>Traditional drinks</vt:lpstr>
      <vt:lpstr>Презентация PowerPoint</vt:lpstr>
      <vt:lpstr>Презентация PowerPoint</vt:lpstr>
      <vt:lpstr>Презентация PowerPoint</vt:lpstr>
      <vt:lpstr>References</vt:lpstr>
      <vt:lpstr>Pastime (Hobbies)</vt:lpstr>
      <vt:lpstr>Презентация PowerPoint</vt:lpstr>
      <vt:lpstr>Gardening</vt:lpstr>
      <vt:lpstr>Walking</vt:lpstr>
      <vt:lpstr>Collecting  </vt:lpstr>
      <vt:lpstr>Listening to music</vt:lpstr>
      <vt:lpstr>Knitting</vt:lpstr>
      <vt:lpstr>References</vt:lpstr>
      <vt:lpstr>Entertainment </vt:lpstr>
      <vt:lpstr>Презентация PowerPoint</vt:lpstr>
      <vt:lpstr>Major Cultural Attractions in London</vt:lpstr>
      <vt:lpstr>Theatre</vt:lpstr>
      <vt:lpstr>Music</vt:lpstr>
      <vt:lpstr>Nightlife </vt:lpstr>
      <vt:lpstr>Sports</vt:lpstr>
      <vt:lpstr>Dining Out</vt:lpstr>
      <vt:lpstr>Don’t work too hard! </vt:lpstr>
      <vt:lpstr>References </vt:lpstr>
      <vt:lpstr>Everyday life</vt:lpstr>
      <vt:lpstr>Everyday Transport</vt:lpstr>
      <vt:lpstr>Everyday Transport (2)</vt:lpstr>
      <vt:lpstr>Everyday Shoping</vt:lpstr>
      <vt:lpstr>Office life</vt:lpstr>
      <vt:lpstr>Other useful everyday things</vt:lpstr>
      <vt:lpstr>References  1.https://www.angloinfo.com/uk/how-to/uk-transport 2.http://www.bettertransport.org.uk/everyday-transport-risk-government-spending-review-say-transport-groups</vt:lpstr>
      <vt:lpstr>Thank you!</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British Eating Habits</dc:title>
  <dc:creator>Люба</dc:creator>
  <cp:lastModifiedBy>Ольга</cp:lastModifiedBy>
  <cp:revision>59</cp:revision>
  <dcterms:created xsi:type="dcterms:W3CDTF">2016-03-11T19:59:06Z</dcterms:created>
  <dcterms:modified xsi:type="dcterms:W3CDTF">2016-03-24T16:49:12Z</dcterms:modified>
</cp:coreProperties>
</file>